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1" r:id="rId6"/>
    <p:sldId id="262" r:id="rId7"/>
    <p:sldId id="263" r:id="rId8"/>
    <p:sldId id="264" r:id="rId9"/>
    <p:sldId id="260" r:id="rId10"/>
    <p:sldId id="265" r:id="rId11"/>
    <p:sldId id="266" r:id="rId12"/>
    <p:sldId id="267" r:id="rId13"/>
    <p:sldId id="268" r:id="rId14"/>
    <p:sldId id="269" r:id="rId15"/>
    <p:sldId id="270" r:id="rId16"/>
    <p:sldId id="271" r:id="rId17"/>
    <p:sldId id="282" r:id="rId18"/>
    <p:sldId id="272" r:id="rId19"/>
    <p:sldId id="285" r:id="rId20"/>
    <p:sldId id="273" r:id="rId21"/>
    <p:sldId id="275" r:id="rId22"/>
    <p:sldId id="283" r:id="rId23"/>
    <p:sldId id="281" r:id="rId24"/>
    <p:sldId id="274" r:id="rId25"/>
    <p:sldId id="278" r:id="rId26"/>
    <p:sldId id="280" r:id="rId27"/>
    <p:sldId id="277" r:id="rId28"/>
    <p:sldId id="27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116" d="100"/>
          <a:sy n="116" d="100"/>
        </p:scale>
        <p:origin x="108"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TW" altLang="en-US"/>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12/17/2025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DA16AA21-1863-4931-97CB-99D0A168701B}" type="datetimeFigureOut">
              <a:rPr lang="en-US" dirty="0"/>
              <a:t>12/17/2025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3772C379-9A7C-4C87-A116-CBE9F58B04C5}" type="datetimeFigureOut">
              <a:rPr lang="en-US" dirty="0"/>
              <a:t>12/17/2025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12/17/2025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acsip.npust.edu.tw/Document.aspx?Display=Insuranc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heelofnames.com/zh-HK/vjn-sf8"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0E5FE2-CAFA-477A-A16A-BFCDC35351DC}"/>
              </a:ext>
            </a:extLst>
          </p:cNvPr>
          <p:cNvSpPr>
            <a:spLocks noGrp="1"/>
          </p:cNvSpPr>
          <p:nvPr>
            <p:ph type="ctrTitle"/>
          </p:nvPr>
        </p:nvSpPr>
        <p:spPr/>
        <p:txBody>
          <a:bodyPr/>
          <a:lstStyle/>
          <a:p>
            <a:r>
              <a:rPr lang="en-US" altLang="zh-TW" b="1" dirty="0"/>
              <a:t>114</a:t>
            </a:r>
            <a:r>
              <a:rPr lang="zh-TW" altLang="zh-TW" b="1" dirty="0"/>
              <a:t>學年度校外實習行前說明會</a:t>
            </a:r>
            <a:endParaRPr lang="zh-TW" altLang="en-US" dirty="0"/>
          </a:p>
        </p:txBody>
      </p:sp>
      <p:sp>
        <p:nvSpPr>
          <p:cNvPr id="3" name="副標題 2">
            <a:extLst>
              <a:ext uri="{FF2B5EF4-FFF2-40B4-BE49-F238E27FC236}">
                <a16:creationId xmlns:a16="http://schemas.microsoft.com/office/drawing/2014/main" id="{DBB75029-9F61-40A5-A2B8-11D3AAEE9DDC}"/>
              </a:ext>
            </a:extLst>
          </p:cNvPr>
          <p:cNvSpPr>
            <a:spLocks noGrp="1"/>
          </p:cNvSpPr>
          <p:nvPr>
            <p:ph type="subTitle" idx="1"/>
          </p:nvPr>
        </p:nvSpPr>
        <p:spPr>
          <a:xfrm>
            <a:off x="1069847" y="4496696"/>
            <a:ext cx="10400493" cy="2291282"/>
          </a:xfrm>
        </p:spPr>
        <p:txBody>
          <a:bodyPr>
            <a:normAutofit/>
          </a:bodyPr>
          <a:lstStyle/>
          <a:p>
            <a:pPr>
              <a:lnSpc>
                <a:spcPct val="70000"/>
              </a:lnSpc>
            </a:pPr>
            <a:r>
              <a:rPr lang="zh-TW" altLang="zh-TW" sz="2000" b="1" dirty="0"/>
              <a:t>國立屏東科技大學 時尚設計與管理系</a:t>
            </a:r>
            <a:endParaRPr lang="en-US" altLang="zh-TW" sz="2000" b="1" dirty="0"/>
          </a:p>
          <a:p>
            <a:pPr>
              <a:lnSpc>
                <a:spcPct val="70000"/>
              </a:lnSpc>
            </a:pPr>
            <a:endParaRPr lang="zh-TW" altLang="zh-TW" sz="1600" dirty="0"/>
          </a:p>
          <a:p>
            <a:pPr>
              <a:lnSpc>
                <a:spcPct val="70000"/>
              </a:lnSpc>
            </a:pPr>
            <a:r>
              <a:rPr lang="zh-TW" altLang="zh-TW" sz="1600" dirty="0"/>
              <a:t>會議時間：</a:t>
            </a:r>
            <a:r>
              <a:rPr lang="en-US" altLang="zh-TW" sz="1600" dirty="0"/>
              <a:t>114</a:t>
            </a:r>
            <a:r>
              <a:rPr lang="zh-TW" altLang="zh-TW" sz="1600" dirty="0"/>
              <a:t>年</a:t>
            </a:r>
            <a:r>
              <a:rPr lang="en-US" altLang="zh-TW" sz="1600" dirty="0"/>
              <a:t>12</a:t>
            </a:r>
            <a:r>
              <a:rPr lang="zh-TW" altLang="zh-TW" sz="1600" dirty="0"/>
              <a:t>月</a:t>
            </a:r>
            <a:r>
              <a:rPr lang="en-US" altLang="zh-TW" sz="1600" dirty="0"/>
              <a:t>17</a:t>
            </a:r>
            <a:r>
              <a:rPr lang="zh-TW" altLang="zh-TW" sz="1600" dirty="0"/>
              <a:t>日（星期</a:t>
            </a:r>
            <a:r>
              <a:rPr lang="zh-TW" altLang="en-US" sz="1600" dirty="0"/>
              <a:t>三</a:t>
            </a:r>
            <a:r>
              <a:rPr lang="zh-TW" altLang="zh-TW" sz="1600" dirty="0"/>
              <a:t>）下午</a:t>
            </a:r>
            <a:r>
              <a:rPr lang="en-US" altLang="zh-TW" sz="1600" dirty="0"/>
              <a:t> 12:10</a:t>
            </a:r>
            <a:endParaRPr lang="zh-TW" altLang="zh-TW" sz="1600" dirty="0"/>
          </a:p>
          <a:p>
            <a:pPr>
              <a:lnSpc>
                <a:spcPct val="70000"/>
              </a:lnSpc>
            </a:pPr>
            <a:r>
              <a:rPr lang="zh-TW" altLang="zh-TW" sz="1600" dirty="0"/>
              <a:t>會議地點：</a:t>
            </a:r>
            <a:r>
              <a:rPr lang="en-US" altLang="zh-TW" sz="1600" dirty="0"/>
              <a:t>HE109</a:t>
            </a:r>
            <a:endParaRPr lang="zh-TW" altLang="zh-TW" sz="1600" dirty="0"/>
          </a:p>
          <a:p>
            <a:pPr>
              <a:lnSpc>
                <a:spcPct val="70000"/>
              </a:lnSpc>
            </a:pPr>
            <a:r>
              <a:rPr lang="zh-TW" altLang="zh-TW" sz="1600" dirty="0"/>
              <a:t>主</a:t>
            </a:r>
            <a:r>
              <a:rPr lang="en-US" altLang="zh-TW" sz="1600" dirty="0"/>
              <a:t>    </a:t>
            </a:r>
            <a:r>
              <a:rPr lang="zh-TW" altLang="en-US" sz="1600" dirty="0"/>
              <a:t>    </a:t>
            </a:r>
            <a:r>
              <a:rPr lang="zh-TW" altLang="zh-TW" sz="1600" dirty="0"/>
              <a:t>席：謝維合主任 </a:t>
            </a:r>
            <a:r>
              <a:rPr lang="en-US" altLang="zh-TW" sz="1600" dirty="0"/>
              <a:t>                                    </a:t>
            </a:r>
          </a:p>
          <a:p>
            <a:pPr>
              <a:lnSpc>
                <a:spcPct val="70000"/>
              </a:lnSpc>
            </a:pPr>
            <a:r>
              <a:rPr lang="zh-TW" altLang="zh-TW" sz="1600" dirty="0"/>
              <a:t>紀</a:t>
            </a:r>
            <a:r>
              <a:rPr lang="zh-TW" altLang="en-US" sz="1600" dirty="0"/>
              <a:t>        </a:t>
            </a:r>
            <a:r>
              <a:rPr lang="zh-TW" altLang="zh-TW" sz="1600" dirty="0"/>
              <a:t>錄：張曉寧</a:t>
            </a:r>
            <a:r>
              <a:rPr lang="zh-TW" altLang="en-US" sz="1600" dirty="0"/>
              <a:t>行政助理</a:t>
            </a:r>
            <a:endParaRPr lang="zh-TW" altLang="zh-TW" sz="1600" dirty="0"/>
          </a:p>
          <a:p>
            <a:pPr>
              <a:lnSpc>
                <a:spcPct val="70000"/>
              </a:lnSpc>
            </a:pPr>
            <a:r>
              <a:rPr lang="zh-TW" altLang="zh-TW" sz="1600" dirty="0"/>
              <a:t>出席人員：學務處性平宣導承辦人</a:t>
            </a:r>
            <a:r>
              <a:rPr lang="zh-TW" altLang="en-US" sz="1600" dirty="0"/>
              <a:t>潘雪芳小姐</a:t>
            </a:r>
            <a:r>
              <a:rPr lang="zh-TW" altLang="zh-TW" sz="1600" dirty="0"/>
              <a:t>、時尚四技四導師</a:t>
            </a:r>
            <a:r>
              <a:rPr lang="zh-TW" altLang="en-US" sz="1600" dirty="0"/>
              <a:t>黃淑芳</a:t>
            </a:r>
            <a:r>
              <a:rPr lang="zh-TW" altLang="zh-TW" sz="1600" dirty="0"/>
              <a:t>老師</a:t>
            </a:r>
            <a:r>
              <a:rPr lang="zh-TW" altLang="en-US" sz="1600" dirty="0"/>
              <a:t>及王韻老師</a:t>
            </a:r>
            <a:r>
              <a:rPr lang="zh-TW" altLang="zh-TW" sz="1600" dirty="0"/>
              <a:t>、時尚四技四校外實習同學</a:t>
            </a:r>
            <a:endParaRPr lang="zh-TW" altLang="en-US" sz="1600" dirty="0"/>
          </a:p>
        </p:txBody>
      </p:sp>
    </p:spTree>
    <p:extLst>
      <p:ext uri="{BB962C8B-B14F-4D97-AF65-F5344CB8AC3E}">
        <p14:creationId xmlns:p14="http://schemas.microsoft.com/office/powerpoint/2010/main" val="156033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9D9F4C-3EC9-44FE-9AC2-1060931892C8}"/>
              </a:ext>
            </a:extLst>
          </p:cNvPr>
          <p:cNvSpPr>
            <a:spLocks noGrp="1"/>
          </p:cNvSpPr>
          <p:nvPr>
            <p:ph type="title"/>
          </p:nvPr>
        </p:nvSpPr>
        <p:spPr>
          <a:xfrm>
            <a:off x="1066800" y="823715"/>
            <a:ext cx="10058400" cy="3146074"/>
          </a:xfrm>
        </p:spPr>
        <p:txBody>
          <a:bodyPr/>
          <a:lstStyle/>
          <a:p>
            <a:pPr algn="ctr"/>
            <a:r>
              <a:rPr lang="en-US" altLang="zh-TW" dirty="0"/>
              <a:t>2.	</a:t>
            </a:r>
            <a:r>
              <a:rPr lang="zh-TW" altLang="en-US" dirty="0"/>
              <a:t>實習時間超過畢業時間，</a:t>
            </a:r>
            <a:br>
              <a:rPr lang="en-US" altLang="zh-TW" dirty="0"/>
            </a:br>
            <a:r>
              <a:rPr lang="zh-TW" altLang="en-US" dirty="0"/>
              <a:t>是要畢業後回來領取嗎</a:t>
            </a:r>
            <a:r>
              <a:rPr lang="en-US" altLang="zh-TW" dirty="0"/>
              <a:t>?</a:t>
            </a:r>
            <a:endParaRPr lang="zh-TW" altLang="en-US" dirty="0"/>
          </a:p>
        </p:txBody>
      </p:sp>
      <p:sp>
        <p:nvSpPr>
          <p:cNvPr id="3" name="內容版面配置區 2">
            <a:extLst>
              <a:ext uri="{FF2B5EF4-FFF2-40B4-BE49-F238E27FC236}">
                <a16:creationId xmlns:a16="http://schemas.microsoft.com/office/drawing/2014/main" id="{2016FE44-3587-4481-886F-9F49B8D33CFE}"/>
              </a:ext>
            </a:extLst>
          </p:cNvPr>
          <p:cNvSpPr>
            <a:spLocks noGrp="1"/>
          </p:cNvSpPr>
          <p:nvPr>
            <p:ph idx="1"/>
          </p:nvPr>
        </p:nvSpPr>
        <p:spPr>
          <a:xfrm>
            <a:off x="350108" y="4271388"/>
            <a:ext cx="10058400" cy="2240692"/>
          </a:xfrm>
        </p:spPr>
        <p:txBody>
          <a:bodyPr>
            <a:normAutofit fontScale="77500" lnSpcReduction="20000"/>
          </a:bodyPr>
          <a:lstStyle/>
          <a:p>
            <a:pPr marL="0" indent="0">
              <a:buNone/>
            </a:pPr>
            <a:r>
              <a:rPr lang="en-US" altLang="zh-TW" sz="3200" dirty="0"/>
              <a:t>A: </a:t>
            </a:r>
          </a:p>
          <a:p>
            <a:pPr marL="0" indent="0">
              <a:buNone/>
            </a:pPr>
            <a:r>
              <a:rPr lang="en-US" altLang="zh-TW" sz="3200" dirty="0"/>
              <a:t>1.</a:t>
            </a:r>
            <a:r>
              <a:rPr lang="zh-TW" altLang="en-US" sz="3200" dirty="0"/>
              <a:t> 領取畢業證書時間需要</a:t>
            </a:r>
            <a:r>
              <a:rPr lang="zh-TW" altLang="en-US" sz="3200" dirty="0">
                <a:solidFill>
                  <a:srgbClr val="FF0000"/>
                </a:solidFill>
              </a:rPr>
              <a:t>待實習結束及繳交完畢實習報告後，</a:t>
            </a:r>
            <a:endParaRPr lang="en-US" altLang="zh-TW" sz="3200" dirty="0">
              <a:solidFill>
                <a:srgbClr val="FF0000"/>
              </a:solidFill>
            </a:endParaRPr>
          </a:p>
          <a:p>
            <a:pPr marL="0" indent="0">
              <a:buNone/>
            </a:pPr>
            <a:r>
              <a:rPr lang="zh-TW" altLang="en-US" sz="3200" dirty="0">
                <a:solidFill>
                  <a:srgbClr val="FF0000"/>
                </a:solidFill>
              </a:rPr>
              <a:t>待系統上顯示實習總成績</a:t>
            </a:r>
            <a:r>
              <a:rPr lang="zh-TW" altLang="en-US" sz="3200" dirty="0"/>
              <a:t>，才可開始跑線上離校手續，領取畢業證書</a:t>
            </a:r>
            <a:endParaRPr lang="en-US" altLang="zh-TW" sz="3200" dirty="0"/>
          </a:p>
          <a:p>
            <a:pPr marL="0" indent="0">
              <a:buNone/>
            </a:pPr>
            <a:r>
              <a:rPr lang="en-US" altLang="zh-TW" sz="3200" dirty="0"/>
              <a:t>2.</a:t>
            </a:r>
            <a:r>
              <a:rPr lang="zh-TW" altLang="en-US" sz="3200" dirty="0"/>
              <a:t> 畢業證書需要請本人親自回來拿取，系上不會幫忙郵寄給學生，</a:t>
            </a:r>
            <a:endParaRPr lang="en-US" altLang="zh-TW" sz="3200" dirty="0"/>
          </a:p>
          <a:p>
            <a:pPr marL="0" indent="0">
              <a:buNone/>
            </a:pPr>
            <a:r>
              <a:rPr lang="zh-TW" altLang="en-US" sz="3200" dirty="0"/>
              <a:t>因為畢業證書是重要文件，郵寄無法負責安全風險。</a:t>
            </a:r>
          </a:p>
        </p:txBody>
      </p:sp>
    </p:spTree>
    <p:extLst>
      <p:ext uri="{BB962C8B-B14F-4D97-AF65-F5344CB8AC3E}">
        <p14:creationId xmlns:p14="http://schemas.microsoft.com/office/powerpoint/2010/main" val="299137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9D9F4C-3EC9-44FE-9AC2-1060931892C8}"/>
              </a:ext>
            </a:extLst>
          </p:cNvPr>
          <p:cNvSpPr>
            <a:spLocks noGrp="1"/>
          </p:cNvSpPr>
          <p:nvPr>
            <p:ph type="title"/>
          </p:nvPr>
        </p:nvSpPr>
        <p:spPr>
          <a:xfrm>
            <a:off x="0" y="0"/>
            <a:ext cx="12192000" cy="1540476"/>
          </a:xfrm>
        </p:spPr>
        <p:txBody>
          <a:bodyPr/>
          <a:lstStyle/>
          <a:p>
            <a:pPr algn="ctr"/>
            <a:r>
              <a:rPr lang="en-US" altLang="zh-TW" dirty="0"/>
              <a:t>3.	</a:t>
            </a:r>
            <a:r>
              <a:rPr lang="zh-TW" altLang="en-US" dirty="0"/>
              <a:t>週報表請問要傳到哪裡</a:t>
            </a:r>
            <a:r>
              <a:rPr lang="en-US" altLang="zh-TW" dirty="0"/>
              <a:t>(</a:t>
            </a:r>
            <a:r>
              <a:rPr lang="zh-TW" altLang="en-US" dirty="0"/>
              <a:t>繳交至哪裡</a:t>
            </a:r>
            <a:r>
              <a:rPr lang="en-US" altLang="zh-TW" dirty="0"/>
              <a:t>)?</a:t>
            </a:r>
            <a:endParaRPr lang="zh-TW" altLang="en-US" dirty="0"/>
          </a:p>
        </p:txBody>
      </p:sp>
      <p:sp>
        <p:nvSpPr>
          <p:cNvPr id="3" name="內容版面配置區 2">
            <a:extLst>
              <a:ext uri="{FF2B5EF4-FFF2-40B4-BE49-F238E27FC236}">
                <a16:creationId xmlns:a16="http://schemas.microsoft.com/office/drawing/2014/main" id="{2016FE44-3587-4481-886F-9F49B8D33CFE}"/>
              </a:ext>
            </a:extLst>
          </p:cNvPr>
          <p:cNvSpPr>
            <a:spLocks noGrp="1"/>
          </p:cNvSpPr>
          <p:nvPr>
            <p:ph idx="1"/>
          </p:nvPr>
        </p:nvSpPr>
        <p:spPr>
          <a:xfrm>
            <a:off x="223341" y="1251303"/>
            <a:ext cx="10058400" cy="1815353"/>
          </a:xfrm>
        </p:spPr>
        <p:txBody>
          <a:bodyPr>
            <a:normAutofit lnSpcReduction="10000"/>
          </a:bodyPr>
          <a:lstStyle/>
          <a:p>
            <a:pPr marL="0" indent="0">
              <a:buNone/>
            </a:pPr>
            <a:r>
              <a:rPr lang="en-US" altLang="zh-TW" sz="1800" dirty="0"/>
              <a:t>A: </a:t>
            </a:r>
            <a:r>
              <a:rPr lang="zh-TW" altLang="en-US" sz="1800" dirty="0"/>
              <a:t>依本系所訂格式規範</a:t>
            </a:r>
            <a:r>
              <a:rPr lang="en-US" altLang="zh-TW" sz="1800" dirty="0"/>
              <a:t>(</a:t>
            </a:r>
            <a:r>
              <a:rPr lang="zh-TW" altLang="en-US" sz="1800" dirty="0"/>
              <a:t>如要點附件四</a:t>
            </a:r>
            <a:r>
              <a:rPr lang="en-US" altLang="zh-TW" sz="1800" dirty="0"/>
              <a:t>)</a:t>
            </a:r>
            <a:r>
              <a:rPr lang="zh-TW" altLang="en-US" sz="1800" dirty="0"/>
              <a:t>，附圖右</a:t>
            </a:r>
            <a:endParaRPr lang="en-US" altLang="zh-TW" sz="1800" dirty="0"/>
          </a:p>
          <a:p>
            <a:pPr marL="0" indent="0">
              <a:buNone/>
            </a:pPr>
            <a:r>
              <a:rPr lang="zh-TW" altLang="en-US" sz="1800" u="sng" dirty="0">
                <a:solidFill>
                  <a:srgbClr val="FF0000"/>
                </a:solidFill>
              </a:rPr>
              <a:t>電子檔繳交，每週繳交一次</a:t>
            </a:r>
            <a:r>
              <a:rPr lang="zh-TW" altLang="en-US" sz="1800" dirty="0">
                <a:solidFill>
                  <a:srgbClr val="FF0000"/>
                </a:solidFill>
              </a:rPr>
              <a:t>，以 </a:t>
            </a:r>
            <a:r>
              <a:rPr lang="en-US" altLang="zh-TW" sz="1800" dirty="0">
                <a:solidFill>
                  <a:srgbClr val="FF0000"/>
                </a:solidFill>
              </a:rPr>
              <a:t>e-mail</a:t>
            </a:r>
            <a:r>
              <a:rPr lang="zh-TW" altLang="en-US" sz="1800" dirty="0">
                <a:solidFill>
                  <a:srgbClr val="FF0000"/>
                </a:solidFill>
              </a:rPr>
              <a:t>郵寄</a:t>
            </a:r>
            <a:endParaRPr lang="en-US" altLang="zh-TW" sz="1800" dirty="0">
              <a:solidFill>
                <a:srgbClr val="FF0000"/>
              </a:solidFill>
            </a:endParaRPr>
          </a:p>
          <a:p>
            <a:pPr marL="0" indent="0">
              <a:buNone/>
            </a:pPr>
            <a:r>
              <a:rPr lang="zh-TW" altLang="en-US" sz="1800" dirty="0">
                <a:solidFill>
                  <a:srgbClr val="FF0000"/>
                </a:solidFill>
              </a:rPr>
              <a:t>或傳真給學校訪視輔導老師及上傳至學校的校外實習平台</a:t>
            </a:r>
            <a:r>
              <a:rPr lang="zh-TW" altLang="en-US" sz="1800" dirty="0"/>
              <a:t>。</a:t>
            </a:r>
            <a:endParaRPr lang="en-US" altLang="zh-TW" sz="1800" dirty="0"/>
          </a:p>
          <a:p>
            <a:pPr marL="0" indent="0">
              <a:buNone/>
            </a:pPr>
            <a:r>
              <a:rPr lang="zh-TW" altLang="en-US" sz="1800" dirty="0"/>
              <a:t>每週週報表電子檔請自行妥善留存，</a:t>
            </a:r>
            <a:r>
              <a:rPr lang="zh-TW" altLang="en-US" sz="1800" u="sng" dirty="0"/>
              <a:t>實習結束後須統整實習期間總週報表</a:t>
            </a:r>
            <a:endParaRPr lang="en-US" altLang="zh-TW" sz="1800" u="sng" dirty="0"/>
          </a:p>
          <a:p>
            <a:pPr marL="0" indent="0">
              <a:buNone/>
            </a:pPr>
            <a:r>
              <a:rPr lang="zh-TW" altLang="en-US" sz="1800" u="sng" dirty="0"/>
              <a:t>將資料置入實習報告內容中。</a:t>
            </a:r>
            <a:endParaRPr lang="en-US" altLang="zh-TW" sz="1800" u="sng" dirty="0"/>
          </a:p>
        </p:txBody>
      </p:sp>
      <p:pic>
        <p:nvPicPr>
          <p:cNvPr id="5" name="圖片 4">
            <a:extLst>
              <a:ext uri="{FF2B5EF4-FFF2-40B4-BE49-F238E27FC236}">
                <a16:creationId xmlns:a16="http://schemas.microsoft.com/office/drawing/2014/main" id="{F16B360D-3FBA-4369-A037-57089B0951B2}"/>
              </a:ext>
            </a:extLst>
          </p:cNvPr>
          <p:cNvPicPr>
            <a:picLocks noChangeAspect="1"/>
          </p:cNvPicPr>
          <p:nvPr/>
        </p:nvPicPr>
        <p:blipFill>
          <a:blip r:embed="rId2"/>
          <a:stretch>
            <a:fillRect/>
          </a:stretch>
        </p:blipFill>
        <p:spPr>
          <a:xfrm>
            <a:off x="8239976" y="1161068"/>
            <a:ext cx="3809249" cy="5614553"/>
          </a:xfrm>
          <a:prstGeom prst="rect">
            <a:avLst/>
          </a:prstGeom>
        </p:spPr>
      </p:pic>
      <p:pic>
        <p:nvPicPr>
          <p:cNvPr id="6" name="圖片 5">
            <a:extLst>
              <a:ext uri="{FF2B5EF4-FFF2-40B4-BE49-F238E27FC236}">
                <a16:creationId xmlns:a16="http://schemas.microsoft.com/office/drawing/2014/main" id="{6151E0FE-EB71-415A-8EE8-BF5EBF9E30F4}"/>
              </a:ext>
            </a:extLst>
          </p:cNvPr>
          <p:cNvPicPr>
            <a:picLocks noChangeAspect="1"/>
          </p:cNvPicPr>
          <p:nvPr/>
        </p:nvPicPr>
        <p:blipFill>
          <a:blip r:embed="rId3"/>
          <a:stretch>
            <a:fillRect/>
          </a:stretch>
        </p:blipFill>
        <p:spPr>
          <a:xfrm>
            <a:off x="2272118" y="3165510"/>
            <a:ext cx="5916906" cy="3473863"/>
          </a:xfrm>
          <a:prstGeom prst="rect">
            <a:avLst/>
          </a:prstGeom>
        </p:spPr>
      </p:pic>
      <p:pic>
        <p:nvPicPr>
          <p:cNvPr id="7" name="圖片 6">
            <a:extLst>
              <a:ext uri="{FF2B5EF4-FFF2-40B4-BE49-F238E27FC236}">
                <a16:creationId xmlns:a16="http://schemas.microsoft.com/office/drawing/2014/main" id="{CD4EB7AE-FCF9-4633-A4D2-4A2139F59C34}"/>
              </a:ext>
            </a:extLst>
          </p:cNvPr>
          <p:cNvPicPr>
            <a:picLocks noChangeAspect="1"/>
          </p:cNvPicPr>
          <p:nvPr/>
        </p:nvPicPr>
        <p:blipFill>
          <a:blip r:embed="rId4"/>
          <a:stretch>
            <a:fillRect/>
          </a:stretch>
        </p:blipFill>
        <p:spPr>
          <a:xfrm>
            <a:off x="167629" y="3165510"/>
            <a:ext cx="2053537" cy="3580901"/>
          </a:xfrm>
          <a:prstGeom prst="rect">
            <a:avLst/>
          </a:prstGeom>
        </p:spPr>
      </p:pic>
    </p:spTree>
    <p:extLst>
      <p:ext uri="{BB962C8B-B14F-4D97-AF65-F5344CB8AC3E}">
        <p14:creationId xmlns:p14="http://schemas.microsoft.com/office/powerpoint/2010/main" val="203006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9D9F4C-3EC9-44FE-9AC2-1060931892C8}"/>
              </a:ext>
            </a:extLst>
          </p:cNvPr>
          <p:cNvSpPr>
            <a:spLocks noGrp="1"/>
          </p:cNvSpPr>
          <p:nvPr>
            <p:ph type="title"/>
          </p:nvPr>
        </p:nvSpPr>
        <p:spPr>
          <a:xfrm>
            <a:off x="1066800" y="1466266"/>
            <a:ext cx="10058400" cy="3146074"/>
          </a:xfrm>
        </p:spPr>
        <p:txBody>
          <a:bodyPr/>
          <a:lstStyle/>
          <a:p>
            <a:pPr algn="ctr"/>
            <a:r>
              <a:rPr lang="en-US" altLang="zh-TW" dirty="0"/>
              <a:t>4.	</a:t>
            </a:r>
            <a:r>
              <a:rPr lang="zh-TW" altLang="en-US" dirty="0"/>
              <a:t>請假與放假也要寫週報表嗎</a:t>
            </a:r>
            <a:r>
              <a:rPr lang="en-US" altLang="zh-TW" dirty="0"/>
              <a:t>?</a:t>
            </a:r>
            <a:endParaRPr lang="zh-TW" altLang="en-US" dirty="0"/>
          </a:p>
        </p:txBody>
      </p:sp>
      <p:sp>
        <p:nvSpPr>
          <p:cNvPr id="3" name="內容版面配置區 2">
            <a:extLst>
              <a:ext uri="{FF2B5EF4-FFF2-40B4-BE49-F238E27FC236}">
                <a16:creationId xmlns:a16="http://schemas.microsoft.com/office/drawing/2014/main" id="{2016FE44-3587-4481-886F-9F49B8D33CFE}"/>
              </a:ext>
            </a:extLst>
          </p:cNvPr>
          <p:cNvSpPr>
            <a:spLocks noGrp="1"/>
          </p:cNvSpPr>
          <p:nvPr>
            <p:ph idx="1"/>
          </p:nvPr>
        </p:nvSpPr>
        <p:spPr>
          <a:xfrm>
            <a:off x="1066800" y="4521724"/>
            <a:ext cx="10058400" cy="1516611"/>
          </a:xfrm>
        </p:spPr>
        <p:txBody>
          <a:bodyPr>
            <a:noAutofit/>
          </a:bodyPr>
          <a:lstStyle/>
          <a:p>
            <a:pPr marL="0" indent="0">
              <a:buNone/>
            </a:pPr>
            <a:r>
              <a:rPr lang="en-US" altLang="zh-TW" sz="3200" dirty="0"/>
              <a:t>A: </a:t>
            </a:r>
            <a:r>
              <a:rPr lang="zh-TW" altLang="en-US" sz="3200" dirty="0"/>
              <a:t> 實習期間每週週報表都要寫，請</a:t>
            </a:r>
            <a:r>
              <a:rPr lang="zh-TW" altLang="en-US" sz="3200" u="sng" dirty="0"/>
              <a:t>同學於週報表上敘明請假日期期間及假別或是放假的原因</a:t>
            </a:r>
            <a:r>
              <a:rPr lang="zh-TW" altLang="en-US" sz="3200" dirty="0"/>
              <a:t>。並將週報表電子檔</a:t>
            </a:r>
            <a:r>
              <a:rPr lang="en-US" altLang="zh-TW" sz="3200" dirty="0"/>
              <a:t>email</a:t>
            </a:r>
            <a:r>
              <a:rPr lang="zh-TW" altLang="en-US" sz="3200" dirty="0"/>
              <a:t>郵寄給輔導老師及上傳學生實習平台。</a:t>
            </a:r>
            <a:endParaRPr lang="en-US" altLang="zh-TW" sz="3200" dirty="0"/>
          </a:p>
        </p:txBody>
      </p:sp>
    </p:spTree>
    <p:extLst>
      <p:ext uri="{BB962C8B-B14F-4D97-AF65-F5344CB8AC3E}">
        <p14:creationId xmlns:p14="http://schemas.microsoft.com/office/powerpoint/2010/main" val="374481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9D9F4C-3EC9-44FE-9AC2-1060931892C8}"/>
              </a:ext>
            </a:extLst>
          </p:cNvPr>
          <p:cNvSpPr>
            <a:spLocks noGrp="1"/>
          </p:cNvSpPr>
          <p:nvPr>
            <p:ph type="title"/>
          </p:nvPr>
        </p:nvSpPr>
        <p:spPr>
          <a:xfrm>
            <a:off x="0" y="0"/>
            <a:ext cx="12192000" cy="3146074"/>
          </a:xfrm>
        </p:spPr>
        <p:txBody>
          <a:bodyPr/>
          <a:lstStyle/>
          <a:p>
            <a:pPr algn="ctr"/>
            <a:r>
              <a:rPr lang="en-US" altLang="zh-TW" dirty="0"/>
              <a:t>5.	</a:t>
            </a:r>
            <a:r>
              <a:rPr lang="zh-TW" altLang="zh-TW" dirty="0"/>
              <a:t>請問實習手冊</a:t>
            </a:r>
            <a:r>
              <a:rPr lang="en-US" altLang="zh-TW" dirty="0"/>
              <a:t>?</a:t>
            </a:r>
            <a:endParaRPr lang="zh-TW" altLang="en-US" dirty="0"/>
          </a:p>
        </p:txBody>
      </p:sp>
      <p:sp>
        <p:nvSpPr>
          <p:cNvPr id="3" name="內容版面配置區 2">
            <a:extLst>
              <a:ext uri="{FF2B5EF4-FFF2-40B4-BE49-F238E27FC236}">
                <a16:creationId xmlns:a16="http://schemas.microsoft.com/office/drawing/2014/main" id="{2016FE44-3587-4481-886F-9F49B8D33CFE}"/>
              </a:ext>
            </a:extLst>
          </p:cNvPr>
          <p:cNvSpPr>
            <a:spLocks noGrp="1"/>
          </p:cNvSpPr>
          <p:nvPr>
            <p:ph idx="1"/>
          </p:nvPr>
        </p:nvSpPr>
        <p:spPr>
          <a:xfrm>
            <a:off x="0" y="2394114"/>
            <a:ext cx="10058400" cy="1034886"/>
          </a:xfrm>
        </p:spPr>
        <p:txBody>
          <a:bodyPr>
            <a:normAutofit/>
          </a:bodyPr>
          <a:lstStyle/>
          <a:p>
            <a:pPr marL="0" indent="0">
              <a:buNone/>
            </a:pPr>
            <a:r>
              <a:rPr lang="en-US" altLang="zh-TW" sz="3200" dirty="0"/>
              <a:t>A: </a:t>
            </a:r>
            <a:r>
              <a:rPr lang="zh-TW" altLang="en-US" sz="3200" dirty="0"/>
              <a:t>已放置於系官網上，請學生上網查看。</a:t>
            </a:r>
          </a:p>
        </p:txBody>
      </p:sp>
      <p:sp>
        <p:nvSpPr>
          <p:cNvPr id="6" name="內容版面配置區 2">
            <a:extLst>
              <a:ext uri="{FF2B5EF4-FFF2-40B4-BE49-F238E27FC236}">
                <a16:creationId xmlns:a16="http://schemas.microsoft.com/office/drawing/2014/main" id="{92E0EEE0-EF54-4E2E-A2DF-F39A1A75A8B2}"/>
              </a:ext>
            </a:extLst>
          </p:cNvPr>
          <p:cNvSpPr txBox="1">
            <a:spLocks/>
          </p:cNvSpPr>
          <p:nvPr/>
        </p:nvSpPr>
        <p:spPr>
          <a:xfrm>
            <a:off x="6705848" y="2404889"/>
            <a:ext cx="5170272" cy="52004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altLang="zh-TW" dirty="0">
                <a:solidFill>
                  <a:srgbClr val="FF0000"/>
                </a:solidFill>
              </a:rPr>
              <a:t>114</a:t>
            </a:r>
            <a:r>
              <a:rPr lang="zh-TW" altLang="en-US" dirty="0">
                <a:solidFill>
                  <a:srgbClr val="FF0000"/>
                </a:solidFill>
              </a:rPr>
              <a:t>校外實習手冊</a:t>
            </a:r>
            <a:r>
              <a:rPr lang="en-US" altLang="zh-TW" dirty="0">
                <a:solidFill>
                  <a:srgbClr val="FF0000"/>
                </a:solidFill>
              </a:rPr>
              <a:t>QR</a:t>
            </a:r>
            <a:r>
              <a:rPr lang="zh-TW" altLang="en-US" dirty="0">
                <a:solidFill>
                  <a:srgbClr val="FF0000"/>
                </a:solidFill>
              </a:rPr>
              <a:t> </a:t>
            </a:r>
            <a:r>
              <a:rPr lang="en-US" altLang="zh-TW" dirty="0">
                <a:solidFill>
                  <a:srgbClr val="FF0000"/>
                </a:solidFill>
              </a:rPr>
              <a:t>Code</a:t>
            </a:r>
            <a:endParaRPr lang="zh-TW" altLang="en-US" dirty="0">
              <a:solidFill>
                <a:srgbClr val="FF0000"/>
              </a:solidFill>
            </a:endParaRPr>
          </a:p>
        </p:txBody>
      </p:sp>
      <p:pic>
        <p:nvPicPr>
          <p:cNvPr id="8" name="圖片 7">
            <a:extLst>
              <a:ext uri="{FF2B5EF4-FFF2-40B4-BE49-F238E27FC236}">
                <a16:creationId xmlns:a16="http://schemas.microsoft.com/office/drawing/2014/main" id="{09B21C73-58B6-4BC9-9A0C-213A339C99A9}"/>
              </a:ext>
            </a:extLst>
          </p:cNvPr>
          <p:cNvPicPr>
            <a:picLocks noChangeAspect="1"/>
          </p:cNvPicPr>
          <p:nvPr/>
        </p:nvPicPr>
        <p:blipFill rotWithShape="1">
          <a:blip r:embed="rId2"/>
          <a:srcRect l="3957" t="5149" r="3901" b="4662"/>
          <a:stretch/>
        </p:blipFill>
        <p:spPr>
          <a:xfrm>
            <a:off x="7456768" y="2911557"/>
            <a:ext cx="3668432" cy="3590746"/>
          </a:xfrm>
          <a:prstGeom prst="rect">
            <a:avLst/>
          </a:prstGeom>
        </p:spPr>
      </p:pic>
    </p:spTree>
    <p:extLst>
      <p:ext uri="{BB962C8B-B14F-4D97-AF65-F5344CB8AC3E}">
        <p14:creationId xmlns:p14="http://schemas.microsoft.com/office/powerpoint/2010/main" val="182449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9D9F4C-3EC9-44FE-9AC2-1060931892C8}"/>
              </a:ext>
            </a:extLst>
          </p:cNvPr>
          <p:cNvSpPr>
            <a:spLocks noGrp="1"/>
          </p:cNvSpPr>
          <p:nvPr>
            <p:ph type="title"/>
          </p:nvPr>
        </p:nvSpPr>
        <p:spPr>
          <a:xfrm>
            <a:off x="1066800" y="1466266"/>
            <a:ext cx="10058400" cy="3146074"/>
          </a:xfrm>
        </p:spPr>
        <p:txBody>
          <a:bodyPr/>
          <a:lstStyle/>
          <a:p>
            <a:pPr algn="ctr"/>
            <a:r>
              <a:rPr lang="en-US" altLang="zh-TW" dirty="0"/>
              <a:t>6.	</a:t>
            </a:r>
            <a:r>
              <a:rPr lang="zh-TW" altLang="zh-TW" dirty="0"/>
              <a:t>書面報告是甚麼時候繳交</a:t>
            </a:r>
            <a:r>
              <a:rPr lang="en-US" altLang="zh-TW" dirty="0"/>
              <a:t>?</a:t>
            </a:r>
            <a:endParaRPr lang="zh-TW" altLang="en-US" dirty="0"/>
          </a:p>
        </p:txBody>
      </p:sp>
      <p:sp>
        <p:nvSpPr>
          <p:cNvPr id="3" name="內容版面配置區 2">
            <a:extLst>
              <a:ext uri="{FF2B5EF4-FFF2-40B4-BE49-F238E27FC236}">
                <a16:creationId xmlns:a16="http://schemas.microsoft.com/office/drawing/2014/main" id="{2016FE44-3587-4481-886F-9F49B8D33CFE}"/>
              </a:ext>
            </a:extLst>
          </p:cNvPr>
          <p:cNvSpPr>
            <a:spLocks noGrp="1"/>
          </p:cNvSpPr>
          <p:nvPr>
            <p:ph idx="1"/>
          </p:nvPr>
        </p:nvSpPr>
        <p:spPr>
          <a:xfrm>
            <a:off x="1066800" y="3863641"/>
            <a:ext cx="10058400" cy="1935839"/>
          </a:xfrm>
        </p:spPr>
        <p:txBody>
          <a:bodyPr>
            <a:normAutofit fontScale="92500" lnSpcReduction="20000"/>
          </a:bodyPr>
          <a:lstStyle/>
          <a:p>
            <a:pPr marL="0" indent="0" algn="ctr">
              <a:buNone/>
            </a:pPr>
            <a:r>
              <a:rPr lang="en-US" altLang="zh-TW" sz="3200" dirty="0"/>
              <a:t>A: </a:t>
            </a:r>
            <a:r>
              <a:rPr lang="zh-TW" altLang="en-US" sz="3200" dirty="0"/>
              <a:t>實習期間須撰寫實習紀錄表及成果報告，實習結束後一周內須繳交實習成果報告及簡報檔，並於當學期畢業典禮當日</a:t>
            </a:r>
            <a:r>
              <a:rPr lang="en-US" altLang="zh-TW" sz="3200" dirty="0"/>
              <a:t>(115/6/13 </a:t>
            </a:r>
            <a:r>
              <a:rPr lang="zh-TW" altLang="en-US" sz="3200" dirty="0"/>
              <a:t>星期六</a:t>
            </a:r>
            <a:r>
              <a:rPr lang="en-US" altLang="zh-TW" sz="3200" dirty="0"/>
              <a:t>)</a:t>
            </a:r>
            <a:r>
              <a:rPr lang="zh-TW" altLang="en-US" sz="3200" dirty="0"/>
              <a:t>舉辦校外實習成果發表會進行口頭報告。</a:t>
            </a:r>
            <a:endParaRPr lang="en-US" altLang="zh-TW" sz="3200" dirty="0"/>
          </a:p>
          <a:p>
            <a:pPr marL="0" indent="0" algn="ctr">
              <a:buNone/>
            </a:pPr>
            <a:r>
              <a:rPr lang="en-US" altLang="zh-TW" sz="3200" dirty="0">
                <a:solidFill>
                  <a:srgbClr val="FF0000"/>
                </a:solidFill>
              </a:rPr>
              <a:t>6/16</a:t>
            </a:r>
            <a:r>
              <a:rPr lang="zh-TW" altLang="en-US" sz="3200" dirty="0">
                <a:solidFill>
                  <a:srgbClr val="FF0000"/>
                </a:solidFill>
              </a:rPr>
              <a:t>結束，</a:t>
            </a:r>
            <a:r>
              <a:rPr lang="en-US" altLang="zh-TW" sz="3200" dirty="0">
                <a:solidFill>
                  <a:srgbClr val="FF0000"/>
                </a:solidFill>
              </a:rPr>
              <a:t>6/23</a:t>
            </a:r>
            <a:r>
              <a:rPr lang="zh-TW" altLang="en-US" sz="3200" dirty="0">
                <a:solidFill>
                  <a:srgbClr val="FF0000"/>
                </a:solidFill>
              </a:rPr>
              <a:t>前繳交。</a:t>
            </a:r>
          </a:p>
        </p:txBody>
      </p:sp>
    </p:spTree>
    <p:extLst>
      <p:ext uri="{BB962C8B-B14F-4D97-AF65-F5344CB8AC3E}">
        <p14:creationId xmlns:p14="http://schemas.microsoft.com/office/powerpoint/2010/main" val="232751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9D9F4C-3EC9-44FE-9AC2-1060931892C8}"/>
              </a:ext>
            </a:extLst>
          </p:cNvPr>
          <p:cNvSpPr>
            <a:spLocks noGrp="1"/>
          </p:cNvSpPr>
          <p:nvPr>
            <p:ph type="title"/>
          </p:nvPr>
        </p:nvSpPr>
        <p:spPr>
          <a:xfrm>
            <a:off x="0" y="0"/>
            <a:ext cx="12192000" cy="3146074"/>
          </a:xfrm>
        </p:spPr>
        <p:txBody>
          <a:bodyPr/>
          <a:lstStyle/>
          <a:p>
            <a:pPr algn="ctr"/>
            <a:r>
              <a:rPr lang="en-US" altLang="zh-TW" dirty="0"/>
              <a:t>7.	</a:t>
            </a:r>
            <a:r>
              <a:rPr lang="zh-TW" altLang="zh-TW" dirty="0"/>
              <a:t>那如果實習結束時間是在</a:t>
            </a:r>
            <a:br>
              <a:rPr lang="en-US" altLang="zh-TW" dirty="0"/>
            </a:br>
            <a:r>
              <a:rPr lang="en-US" altLang="zh-TW" dirty="0"/>
              <a:t>6/23</a:t>
            </a:r>
            <a:r>
              <a:rPr lang="zh-TW" altLang="zh-TW" dirty="0"/>
              <a:t>以後，無法在</a:t>
            </a:r>
            <a:r>
              <a:rPr lang="en-US" altLang="zh-TW" dirty="0"/>
              <a:t>6/23</a:t>
            </a:r>
            <a:r>
              <a:rPr lang="zh-TW" altLang="zh-TW" dirty="0"/>
              <a:t>前繳交怎麼辦</a:t>
            </a:r>
            <a:r>
              <a:rPr lang="en-US" altLang="zh-TW" dirty="0"/>
              <a:t>?</a:t>
            </a:r>
            <a:endParaRPr lang="zh-TW" altLang="en-US" dirty="0"/>
          </a:p>
        </p:txBody>
      </p:sp>
      <p:sp>
        <p:nvSpPr>
          <p:cNvPr id="3" name="內容版面配置區 2">
            <a:extLst>
              <a:ext uri="{FF2B5EF4-FFF2-40B4-BE49-F238E27FC236}">
                <a16:creationId xmlns:a16="http://schemas.microsoft.com/office/drawing/2014/main" id="{2016FE44-3587-4481-886F-9F49B8D33CFE}"/>
              </a:ext>
            </a:extLst>
          </p:cNvPr>
          <p:cNvSpPr>
            <a:spLocks noGrp="1"/>
          </p:cNvSpPr>
          <p:nvPr>
            <p:ph idx="1"/>
          </p:nvPr>
        </p:nvSpPr>
        <p:spPr>
          <a:xfrm>
            <a:off x="1066800" y="3711927"/>
            <a:ext cx="10058400" cy="1034886"/>
          </a:xfrm>
        </p:spPr>
        <p:txBody>
          <a:bodyPr>
            <a:normAutofit/>
          </a:bodyPr>
          <a:lstStyle/>
          <a:p>
            <a:pPr marL="0" indent="0" algn="ctr">
              <a:buNone/>
            </a:pPr>
            <a:r>
              <a:rPr lang="en-US" altLang="zh-TW" sz="3200" dirty="0"/>
              <a:t>A: </a:t>
            </a:r>
            <a:r>
              <a:rPr lang="zh-TW" altLang="en-US" sz="3200" dirty="0"/>
              <a:t>實習成果報告及簡報檔必須於實習結束後一週內</a:t>
            </a:r>
            <a:r>
              <a:rPr lang="en-US" altLang="zh-TW" sz="3200" dirty="0"/>
              <a:t>(6/23</a:t>
            </a:r>
            <a:r>
              <a:rPr lang="zh-TW" altLang="en-US" sz="3200" dirty="0"/>
              <a:t>前繳交</a:t>
            </a:r>
            <a:r>
              <a:rPr lang="en-US" altLang="zh-TW" sz="3200" dirty="0"/>
              <a:t>)</a:t>
            </a:r>
            <a:r>
              <a:rPr lang="zh-TW" altLang="en-US" sz="3200" dirty="0"/>
              <a:t>繳交給學校訪視輔導老師及系辦公室。</a:t>
            </a:r>
          </a:p>
        </p:txBody>
      </p:sp>
    </p:spTree>
    <p:extLst>
      <p:ext uri="{BB962C8B-B14F-4D97-AF65-F5344CB8AC3E}">
        <p14:creationId xmlns:p14="http://schemas.microsoft.com/office/powerpoint/2010/main" val="418877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9D9F4C-3EC9-44FE-9AC2-1060931892C8}"/>
              </a:ext>
            </a:extLst>
          </p:cNvPr>
          <p:cNvSpPr>
            <a:spLocks noGrp="1"/>
          </p:cNvSpPr>
          <p:nvPr>
            <p:ph type="title"/>
          </p:nvPr>
        </p:nvSpPr>
        <p:spPr>
          <a:xfrm>
            <a:off x="0" y="0"/>
            <a:ext cx="12192000" cy="3146074"/>
          </a:xfrm>
        </p:spPr>
        <p:txBody>
          <a:bodyPr/>
          <a:lstStyle/>
          <a:p>
            <a:pPr algn="ctr"/>
            <a:r>
              <a:rPr lang="en-US" altLang="zh-TW" dirty="0"/>
              <a:t>8.	</a:t>
            </a:r>
            <a:r>
              <a:rPr lang="zh-TW" altLang="zh-TW" dirty="0"/>
              <a:t>請問書面資料表格之格式</a:t>
            </a:r>
            <a:r>
              <a:rPr lang="en-US" altLang="zh-TW" dirty="0"/>
              <a:t>?</a:t>
            </a:r>
            <a:endParaRPr lang="zh-TW" altLang="en-US" dirty="0"/>
          </a:p>
        </p:txBody>
      </p:sp>
      <p:sp>
        <p:nvSpPr>
          <p:cNvPr id="3" name="內容版面配置區 2">
            <a:extLst>
              <a:ext uri="{FF2B5EF4-FFF2-40B4-BE49-F238E27FC236}">
                <a16:creationId xmlns:a16="http://schemas.microsoft.com/office/drawing/2014/main" id="{2016FE44-3587-4481-886F-9F49B8D33CFE}"/>
              </a:ext>
            </a:extLst>
          </p:cNvPr>
          <p:cNvSpPr>
            <a:spLocks noGrp="1"/>
          </p:cNvSpPr>
          <p:nvPr>
            <p:ph idx="1"/>
          </p:nvPr>
        </p:nvSpPr>
        <p:spPr>
          <a:xfrm>
            <a:off x="0" y="2285483"/>
            <a:ext cx="10058400" cy="1034886"/>
          </a:xfrm>
        </p:spPr>
        <p:txBody>
          <a:bodyPr>
            <a:normAutofit/>
          </a:bodyPr>
          <a:lstStyle/>
          <a:p>
            <a:pPr marL="0" indent="0">
              <a:buNone/>
            </a:pPr>
            <a:r>
              <a:rPr lang="en-US" altLang="zh-TW" sz="3200" dirty="0"/>
              <a:t>A: </a:t>
            </a:r>
            <a:r>
              <a:rPr lang="zh-TW" altLang="en-US" sz="3200" dirty="0"/>
              <a:t>實習手冊後有附上，請至系官網確認。</a:t>
            </a:r>
          </a:p>
        </p:txBody>
      </p:sp>
      <p:sp>
        <p:nvSpPr>
          <p:cNvPr id="5" name="內容版面配置區 2">
            <a:extLst>
              <a:ext uri="{FF2B5EF4-FFF2-40B4-BE49-F238E27FC236}">
                <a16:creationId xmlns:a16="http://schemas.microsoft.com/office/drawing/2014/main" id="{90D1578A-C910-46DA-B188-44BFD33C20AF}"/>
              </a:ext>
            </a:extLst>
          </p:cNvPr>
          <p:cNvSpPr txBox="1">
            <a:spLocks/>
          </p:cNvSpPr>
          <p:nvPr/>
        </p:nvSpPr>
        <p:spPr>
          <a:xfrm>
            <a:off x="7473264" y="2394114"/>
            <a:ext cx="5170272" cy="52004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zh-TW" altLang="en-US" dirty="0">
                <a:solidFill>
                  <a:srgbClr val="FF0000"/>
                </a:solidFill>
              </a:rPr>
              <a:t>校外實習</a:t>
            </a:r>
            <a:r>
              <a:rPr lang="en-US" altLang="zh-TW" dirty="0">
                <a:solidFill>
                  <a:srgbClr val="FF0000"/>
                </a:solidFill>
              </a:rPr>
              <a:t>-</a:t>
            </a:r>
            <a:r>
              <a:rPr lang="zh-TW" altLang="en-US" dirty="0">
                <a:solidFill>
                  <a:srgbClr val="FF0000"/>
                </a:solidFill>
              </a:rPr>
              <a:t>文件專區</a:t>
            </a:r>
            <a:r>
              <a:rPr lang="en-US" altLang="zh-TW" dirty="0">
                <a:solidFill>
                  <a:srgbClr val="FF0000"/>
                </a:solidFill>
              </a:rPr>
              <a:t>QR</a:t>
            </a:r>
            <a:r>
              <a:rPr lang="zh-TW" altLang="en-US" dirty="0">
                <a:solidFill>
                  <a:srgbClr val="FF0000"/>
                </a:solidFill>
              </a:rPr>
              <a:t> </a:t>
            </a:r>
            <a:r>
              <a:rPr lang="en-US" altLang="zh-TW" dirty="0">
                <a:solidFill>
                  <a:srgbClr val="FF0000"/>
                </a:solidFill>
              </a:rPr>
              <a:t>Code</a:t>
            </a:r>
            <a:endParaRPr lang="zh-TW" altLang="en-US" dirty="0">
              <a:solidFill>
                <a:srgbClr val="FF0000"/>
              </a:solidFill>
            </a:endParaRPr>
          </a:p>
        </p:txBody>
      </p:sp>
      <p:pic>
        <p:nvPicPr>
          <p:cNvPr id="6" name="圖片 5">
            <a:extLst>
              <a:ext uri="{FF2B5EF4-FFF2-40B4-BE49-F238E27FC236}">
                <a16:creationId xmlns:a16="http://schemas.microsoft.com/office/drawing/2014/main" id="{0F6534AD-CEAF-4032-BD11-C81172053753}"/>
              </a:ext>
            </a:extLst>
          </p:cNvPr>
          <p:cNvPicPr>
            <a:picLocks noChangeAspect="1"/>
          </p:cNvPicPr>
          <p:nvPr/>
        </p:nvPicPr>
        <p:blipFill>
          <a:blip r:embed="rId2"/>
          <a:stretch>
            <a:fillRect/>
          </a:stretch>
        </p:blipFill>
        <p:spPr>
          <a:xfrm>
            <a:off x="256300" y="3429000"/>
            <a:ext cx="7774563" cy="2201535"/>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圖片 6">
            <a:extLst>
              <a:ext uri="{FF2B5EF4-FFF2-40B4-BE49-F238E27FC236}">
                <a16:creationId xmlns:a16="http://schemas.microsoft.com/office/drawing/2014/main" id="{F5C3D924-7D32-4EF6-AE96-6B3FA516F92C}"/>
              </a:ext>
            </a:extLst>
          </p:cNvPr>
          <p:cNvPicPr>
            <a:picLocks noChangeAspect="1"/>
          </p:cNvPicPr>
          <p:nvPr/>
        </p:nvPicPr>
        <p:blipFill>
          <a:blip r:embed="rId3"/>
          <a:stretch>
            <a:fillRect/>
          </a:stretch>
        </p:blipFill>
        <p:spPr>
          <a:xfrm>
            <a:off x="8476734" y="2948103"/>
            <a:ext cx="3163332" cy="3163328"/>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0259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97EF5A8-AFA2-43A4-BDED-AA4CBE7FCAC1}"/>
              </a:ext>
            </a:extLst>
          </p:cNvPr>
          <p:cNvSpPr>
            <a:spLocks noGrp="1"/>
          </p:cNvSpPr>
          <p:nvPr>
            <p:ph idx="1"/>
          </p:nvPr>
        </p:nvSpPr>
        <p:spPr>
          <a:xfrm>
            <a:off x="1019715" y="687495"/>
            <a:ext cx="10058400" cy="5230906"/>
          </a:xfrm>
        </p:spPr>
        <p:txBody>
          <a:bodyPr>
            <a:normAutofit/>
          </a:bodyPr>
          <a:lstStyle/>
          <a:p>
            <a:pPr>
              <a:lnSpc>
                <a:spcPct val="200000"/>
              </a:lnSpc>
            </a:pPr>
            <a:r>
              <a:rPr lang="zh-TW" altLang="en-US" sz="2200" dirty="0"/>
              <a:t>校外實習書面報告之注意事項</a:t>
            </a:r>
            <a:r>
              <a:rPr lang="en-US" altLang="zh-TW" sz="2200" dirty="0"/>
              <a:t>—</a:t>
            </a:r>
            <a:r>
              <a:rPr lang="zh-TW" altLang="en-US" sz="2200" dirty="0"/>
              <a:t>實習手冊第</a:t>
            </a:r>
            <a:r>
              <a:rPr lang="en-US" altLang="zh-TW" sz="2200" dirty="0"/>
              <a:t>16</a:t>
            </a:r>
            <a:r>
              <a:rPr lang="zh-TW" altLang="en-US" sz="2200" dirty="0"/>
              <a:t>頁</a:t>
            </a:r>
          </a:p>
        </p:txBody>
      </p:sp>
      <p:pic>
        <p:nvPicPr>
          <p:cNvPr id="4" name="圖片 3">
            <a:extLst>
              <a:ext uri="{FF2B5EF4-FFF2-40B4-BE49-F238E27FC236}">
                <a16:creationId xmlns:a16="http://schemas.microsoft.com/office/drawing/2014/main" id="{72C710AF-E396-41FD-BFB8-57E6F16186EB}"/>
              </a:ext>
            </a:extLst>
          </p:cNvPr>
          <p:cNvPicPr>
            <a:picLocks noChangeAspect="1"/>
          </p:cNvPicPr>
          <p:nvPr/>
        </p:nvPicPr>
        <p:blipFill rotWithShape="1">
          <a:blip r:embed="rId2"/>
          <a:srcRect l="7281" t="-1" r="9223" b="-449"/>
          <a:stretch/>
        </p:blipFill>
        <p:spPr>
          <a:xfrm>
            <a:off x="5412" y="1526286"/>
            <a:ext cx="6121385" cy="3869497"/>
          </a:xfrm>
          <a:prstGeom prst="rect">
            <a:avLst/>
          </a:prstGeom>
        </p:spPr>
      </p:pic>
      <p:pic>
        <p:nvPicPr>
          <p:cNvPr id="5" name="圖片 4">
            <a:extLst>
              <a:ext uri="{FF2B5EF4-FFF2-40B4-BE49-F238E27FC236}">
                <a16:creationId xmlns:a16="http://schemas.microsoft.com/office/drawing/2014/main" id="{1A3339BD-9C84-4B23-9739-4DB0D6CBCDF1}"/>
              </a:ext>
            </a:extLst>
          </p:cNvPr>
          <p:cNvPicPr>
            <a:picLocks noChangeAspect="1"/>
          </p:cNvPicPr>
          <p:nvPr/>
        </p:nvPicPr>
        <p:blipFill>
          <a:blip r:embed="rId3"/>
          <a:stretch>
            <a:fillRect/>
          </a:stretch>
        </p:blipFill>
        <p:spPr>
          <a:xfrm>
            <a:off x="6126797" y="1526287"/>
            <a:ext cx="6065203" cy="3968983"/>
          </a:xfrm>
          <a:prstGeom prst="rect">
            <a:avLst/>
          </a:prstGeom>
        </p:spPr>
      </p:pic>
    </p:spTree>
    <p:extLst>
      <p:ext uri="{BB962C8B-B14F-4D97-AF65-F5344CB8AC3E}">
        <p14:creationId xmlns:p14="http://schemas.microsoft.com/office/powerpoint/2010/main" val="104801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9D9F4C-3EC9-44FE-9AC2-1060931892C8}"/>
              </a:ext>
            </a:extLst>
          </p:cNvPr>
          <p:cNvSpPr>
            <a:spLocks noGrp="1"/>
          </p:cNvSpPr>
          <p:nvPr>
            <p:ph type="title"/>
          </p:nvPr>
        </p:nvSpPr>
        <p:spPr>
          <a:xfrm>
            <a:off x="1066800" y="1466266"/>
            <a:ext cx="10058400" cy="3146074"/>
          </a:xfrm>
        </p:spPr>
        <p:txBody>
          <a:bodyPr/>
          <a:lstStyle/>
          <a:p>
            <a:pPr algn="ctr"/>
            <a:r>
              <a:rPr lang="en-US" altLang="zh-TW" dirty="0"/>
              <a:t>9.	</a:t>
            </a:r>
            <a:r>
              <a:rPr lang="zh-TW" altLang="en-US" dirty="0"/>
              <a:t>先繳註冊費再領取退費嗎</a:t>
            </a:r>
            <a:r>
              <a:rPr lang="en-US" altLang="zh-TW" dirty="0"/>
              <a:t>?</a:t>
            </a:r>
            <a:endParaRPr lang="zh-TW" altLang="en-US" dirty="0"/>
          </a:p>
        </p:txBody>
      </p:sp>
      <p:sp>
        <p:nvSpPr>
          <p:cNvPr id="3" name="內容版面配置區 2">
            <a:extLst>
              <a:ext uri="{FF2B5EF4-FFF2-40B4-BE49-F238E27FC236}">
                <a16:creationId xmlns:a16="http://schemas.microsoft.com/office/drawing/2014/main" id="{2016FE44-3587-4481-886F-9F49B8D33CFE}"/>
              </a:ext>
            </a:extLst>
          </p:cNvPr>
          <p:cNvSpPr>
            <a:spLocks noGrp="1"/>
          </p:cNvSpPr>
          <p:nvPr>
            <p:ph idx="1"/>
          </p:nvPr>
        </p:nvSpPr>
        <p:spPr>
          <a:xfrm>
            <a:off x="1066800" y="4961965"/>
            <a:ext cx="10058400" cy="1034886"/>
          </a:xfrm>
        </p:spPr>
        <p:txBody>
          <a:bodyPr>
            <a:normAutofit/>
          </a:bodyPr>
          <a:lstStyle/>
          <a:p>
            <a:pPr marL="0" indent="0" algn="ctr">
              <a:buNone/>
            </a:pPr>
            <a:r>
              <a:rPr lang="en-US" altLang="zh-TW" sz="3200" dirty="0"/>
              <a:t>A: </a:t>
            </a:r>
            <a:r>
              <a:rPr lang="zh-TW" altLang="en-US" sz="3200" dirty="0"/>
              <a:t>是的。</a:t>
            </a:r>
          </a:p>
        </p:txBody>
      </p:sp>
    </p:spTree>
    <p:extLst>
      <p:ext uri="{BB962C8B-B14F-4D97-AF65-F5344CB8AC3E}">
        <p14:creationId xmlns:p14="http://schemas.microsoft.com/office/powerpoint/2010/main" val="3027661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9D9F4C-3EC9-44FE-9AC2-1060931892C8}"/>
              </a:ext>
            </a:extLst>
          </p:cNvPr>
          <p:cNvSpPr>
            <a:spLocks noGrp="1"/>
          </p:cNvSpPr>
          <p:nvPr>
            <p:ph type="title"/>
          </p:nvPr>
        </p:nvSpPr>
        <p:spPr>
          <a:xfrm>
            <a:off x="1066800" y="1466266"/>
            <a:ext cx="10058400" cy="3146074"/>
          </a:xfrm>
        </p:spPr>
        <p:txBody>
          <a:bodyPr/>
          <a:lstStyle/>
          <a:p>
            <a:pPr algn="ctr"/>
            <a:r>
              <a:rPr lang="en-US" altLang="zh-TW" dirty="0"/>
              <a:t>10.	</a:t>
            </a:r>
            <a:r>
              <a:rPr lang="zh-TW" altLang="en-US" dirty="0"/>
              <a:t>在實習期間發生意外，申請理賠的管道有</a:t>
            </a:r>
            <a:r>
              <a:rPr lang="en-US" altLang="zh-TW" dirty="0"/>
              <a:t>?</a:t>
            </a:r>
            <a:endParaRPr lang="zh-TW" altLang="en-US" dirty="0"/>
          </a:p>
        </p:txBody>
      </p:sp>
      <p:sp>
        <p:nvSpPr>
          <p:cNvPr id="3" name="內容版面配置區 2">
            <a:extLst>
              <a:ext uri="{FF2B5EF4-FFF2-40B4-BE49-F238E27FC236}">
                <a16:creationId xmlns:a16="http://schemas.microsoft.com/office/drawing/2014/main" id="{2016FE44-3587-4481-886F-9F49B8D33CFE}"/>
              </a:ext>
            </a:extLst>
          </p:cNvPr>
          <p:cNvSpPr>
            <a:spLocks noGrp="1"/>
          </p:cNvSpPr>
          <p:nvPr>
            <p:ph idx="1"/>
          </p:nvPr>
        </p:nvSpPr>
        <p:spPr>
          <a:xfrm>
            <a:off x="1066800" y="4961965"/>
            <a:ext cx="10058400" cy="1034886"/>
          </a:xfrm>
        </p:spPr>
        <p:txBody>
          <a:bodyPr>
            <a:normAutofit fontScale="55000" lnSpcReduction="20000"/>
          </a:bodyPr>
          <a:lstStyle/>
          <a:p>
            <a:pPr marL="0" indent="0" algn="ctr">
              <a:buNone/>
            </a:pPr>
            <a:r>
              <a:rPr lang="en-US" altLang="zh-TW" sz="3200" dirty="0"/>
              <a:t>A: 1.</a:t>
            </a:r>
            <a:r>
              <a:rPr lang="zh-TW" altLang="en-US" sz="3200" dirty="0"/>
              <a:t>學生平安保險</a:t>
            </a:r>
            <a:r>
              <a:rPr lang="en-US" altLang="zh-TW" sz="3200" dirty="0"/>
              <a:t>:</a:t>
            </a:r>
            <a:r>
              <a:rPr lang="zh-TW" altLang="en-US" sz="3200" dirty="0"/>
              <a:t>請洽健康中心</a:t>
            </a:r>
            <a:endParaRPr lang="en-US" altLang="zh-TW" sz="3200" dirty="0"/>
          </a:p>
          <a:p>
            <a:pPr marL="0" indent="0" algn="ctr">
              <a:buNone/>
            </a:pPr>
            <a:r>
              <a:rPr lang="en-US" altLang="zh-TW" sz="3200" dirty="0"/>
              <a:t>2.</a:t>
            </a:r>
            <a:r>
              <a:rPr lang="zh-TW" altLang="en-US" sz="3200" dirty="0"/>
              <a:t> </a:t>
            </a:r>
            <a:r>
              <a:rPr lang="zh-TW" altLang="en-US" sz="3200" dirty="0">
                <a:hlinkClick r:id="rId2"/>
              </a:rPr>
              <a:t>校外實習意外險承保資訊網</a:t>
            </a:r>
            <a:endParaRPr lang="en-US" altLang="zh-TW" sz="3200" dirty="0"/>
          </a:p>
          <a:p>
            <a:pPr marL="0" indent="0" algn="ctr">
              <a:buNone/>
            </a:pPr>
            <a:r>
              <a:rPr lang="zh-TW" altLang="en-US" sz="3200" dirty="0"/>
              <a:t>網址</a:t>
            </a:r>
            <a:r>
              <a:rPr lang="en-US" altLang="zh-TW" sz="3200" dirty="0"/>
              <a:t>:</a:t>
            </a:r>
            <a:r>
              <a:rPr lang="en-US" altLang="zh-TW" sz="3200" dirty="0">
                <a:hlinkClick r:id="rId2"/>
              </a:rPr>
              <a:t>https://acsip.npust.edu.tw/</a:t>
            </a:r>
            <a:r>
              <a:rPr lang="en-US" altLang="zh-TW" sz="3200" dirty="0" err="1">
                <a:hlinkClick r:id="rId2"/>
              </a:rPr>
              <a:t>Document.aspx?Display</a:t>
            </a:r>
            <a:r>
              <a:rPr lang="en-US" altLang="zh-TW" sz="3200" dirty="0">
                <a:hlinkClick r:id="rId2"/>
              </a:rPr>
              <a:t>=Insurance</a:t>
            </a:r>
            <a:endParaRPr lang="en-US" altLang="zh-TW" sz="3200" dirty="0"/>
          </a:p>
        </p:txBody>
      </p:sp>
    </p:spTree>
    <p:extLst>
      <p:ext uri="{BB962C8B-B14F-4D97-AF65-F5344CB8AC3E}">
        <p14:creationId xmlns:p14="http://schemas.microsoft.com/office/powerpoint/2010/main" val="3019251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4EF7C2-8B61-4123-A1FE-9FA42B632D51}"/>
              </a:ext>
            </a:extLst>
          </p:cNvPr>
          <p:cNvSpPr>
            <a:spLocks noGrp="1"/>
          </p:cNvSpPr>
          <p:nvPr>
            <p:ph type="title"/>
          </p:nvPr>
        </p:nvSpPr>
        <p:spPr>
          <a:xfrm>
            <a:off x="3470103" y="2624328"/>
            <a:ext cx="5251794" cy="1609344"/>
          </a:xfrm>
        </p:spPr>
        <p:txBody>
          <a:bodyPr>
            <a:noAutofit/>
          </a:bodyPr>
          <a:lstStyle/>
          <a:p>
            <a:pPr algn="dist"/>
            <a:r>
              <a:rPr lang="zh-TW" altLang="zh-TW" sz="7200" dirty="0"/>
              <a:t>主席報告</a:t>
            </a:r>
            <a:endParaRPr lang="zh-TW" altLang="en-US" sz="7200" dirty="0"/>
          </a:p>
        </p:txBody>
      </p:sp>
    </p:spTree>
    <p:extLst>
      <p:ext uri="{BB962C8B-B14F-4D97-AF65-F5344CB8AC3E}">
        <p14:creationId xmlns:p14="http://schemas.microsoft.com/office/powerpoint/2010/main" val="763269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4EF7C2-8B61-4123-A1FE-9FA42B632D51}"/>
              </a:ext>
            </a:extLst>
          </p:cNvPr>
          <p:cNvSpPr>
            <a:spLocks noGrp="1"/>
          </p:cNvSpPr>
          <p:nvPr>
            <p:ph type="title"/>
          </p:nvPr>
        </p:nvSpPr>
        <p:spPr>
          <a:xfrm>
            <a:off x="3470103" y="2624328"/>
            <a:ext cx="5251794" cy="1609344"/>
          </a:xfrm>
        </p:spPr>
        <p:txBody>
          <a:bodyPr>
            <a:noAutofit/>
          </a:bodyPr>
          <a:lstStyle/>
          <a:p>
            <a:pPr algn="dist"/>
            <a:r>
              <a:rPr lang="zh-TW" altLang="en-US" sz="7200" dirty="0"/>
              <a:t>補充報告</a:t>
            </a:r>
          </a:p>
        </p:txBody>
      </p:sp>
    </p:spTree>
    <p:extLst>
      <p:ext uri="{BB962C8B-B14F-4D97-AF65-F5344CB8AC3E}">
        <p14:creationId xmlns:p14="http://schemas.microsoft.com/office/powerpoint/2010/main" val="3843922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97EF5A8-AFA2-43A4-BDED-AA4CBE7FCAC1}"/>
              </a:ext>
            </a:extLst>
          </p:cNvPr>
          <p:cNvSpPr>
            <a:spLocks noGrp="1"/>
          </p:cNvSpPr>
          <p:nvPr>
            <p:ph idx="1"/>
          </p:nvPr>
        </p:nvSpPr>
        <p:spPr>
          <a:xfrm>
            <a:off x="1019715" y="687495"/>
            <a:ext cx="10058400" cy="5230906"/>
          </a:xfrm>
        </p:spPr>
        <p:txBody>
          <a:bodyPr>
            <a:normAutofit/>
          </a:bodyPr>
          <a:lstStyle/>
          <a:p>
            <a:pPr>
              <a:lnSpc>
                <a:spcPct val="200000"/>
              </a:lnSpc>
            </a:pPr>
            <a:r>
              <a:rPr lang="zh-TW" altLang="en-US" sz="2200" dirty="0"/>
              <a:t>實習評分標準</a:t>
            </a:r>
          </a:p>
        </p:txBody>
      </p:sp>
      <p:pic>
        <p:nvPicPr>
          <p:cNvPr id="2" name="圖片 1">
            <a:extLst>
              <a:ext uri="{FF2B5EF4-FFF2-40B4-BE49-F238E27FC236}">
                <a16:creationId xmlns:a16="http://schemas.microsoft.com/office/drawing/2014/main" id="{1F42227D-9992-4DBA-9E5B-19BDDF9F903F}"/>
              </a:ext>
            </a:extLst>
          </p:cNvPr>
          <p:cNvPicPr>
            <a:picLocks noChangeAspect="1"/>
          </p:cNvPicPr>
          <p:nvPr/>
        </p:nvPicPr>
        <p:blipFill>
          <a:blip r:embed="rId2"/>
          <a:stretch>
            <a:fillRect/>
          </a:stretch>
        </p:blipFill>
        <p:spPr>
          <a:xfrm>
            <a:off x="1019715" y="1463972"/>
            <a:ext cx="9904712" cy="4454429"/>
          </a:xfrm>
          <a:prstGeom prst="rect">
            <a:avLst/>
          </a:prstGeom>
        </p:spPr>
      </p:pic>
    </p:spTree>
    <p:extLst>
      <p:ext uri="{BB962C8B-B14F-4D97-AF65-F5344CB8AC3E}">
        <p14:creationId xmlns:p14="http://schemas.microsoft.com/office/powerpoint/2010/main" val="8033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97EF5A8-AFA2-43A4-BDED-AA4CBE7FCAC1}"/>
              </a:ext>
            </a:extLst>
          </p:cNvPr>
          <p:cNvSpPr>
            <a:spLocks noGrp="1"/>
          </p:cNvSpPr>
          <p:nvPr>
            <p:ph idx="1"/>
          </p:nvPr>
        </p:nvSpPr>
        <p:spPr>
          <a:xfrm>
            <a:off x="1019715" y="687495"/>
            <a:ext cx="10058400" cy="5230906"/>
          </a:xfrm>
        </p:spPr>
        <p:txBody>
          <a:bodyPr>
            <a:normAutofit/>
          </a:bodyPr>
          <a:lstStyle/>
          <a:p>
            <a:pPr>
              <a:lnSpc>
                <a:spcPct val="200000"/>
              </a:lnSpc>
            </a:pPr>
            <a:r>
              <a:rPr lang="zh-TW" altLang="en-US" sz="2200" dirty="0"/>
              <a:t>實習生返校修課同意書</a:t>
            </a:r>
          </a:p>
        </p:txBody>
      </p:sp>
      <p:pic>
        <p:nvPicPr>
          <p:cNvPr id="4" name="圖片 3">
            <a:extLst>
              <a:ext uri="{FF2B5EF4-FFF2-40B4-BE49-F238E27FC236}">
                <a16:creationId xmlns:a16="http://schemas.microsoft.com/office/drawing/2014/main" id="{F9EADB30-624C-4865-8762-7FABDF9B75FB}"/>
              </a:ext>
            </a:extLst>
          </p:cNvPr>
          <p:cNvPicPr>
            <a:picLocks noChangeAspect="1"/>
          </p:cNvPicPr>
          <p:nvPr/>
        </p:nvPicPr>
        <p:blipFill>
          <a:blip r:embed="rId2"/>
          <a:stretch>
            <a:fillRect/>
          </a:stretch>
        </p:blipFill>
        <p:spPr>
          <a:xfrm>
            <a:off x="7175792" y="687495"/>
            <a:ext cx="4377810" cy="5581135"/>
          </a:xfrm>
          <a:prstGeom prst="rect">
            <a:avLst/>
          </a:prstGeom>
        </p:spPr>
      </p:pic>
      <p:pic>
        <p:nvPicPr>
          <p:cNvPr id="5" name="圖片 4">
            <a:extLst>
              <a:ext uri="{FF2B5EF4-FFF2-40B4-BE49-F238E27FC236}">
                <a16:creationId xmlns:a16="http://schemas.microsoft.com/office/drawing/2014/main" id="{F82C724E-615F-461A-ABA0-7F2D718961E8}"/>
              </a:ext>
            </a:extLst>
          </p:cNvPr>
          <p:cNvPicPr>
            <a:picLocks noChangeAspect="1"/>
          </p:cNvPicPr>
          <p:nvPr/>
        </p:nvPicPr>
        <p:blipFill rotWithShape="1">
          <a:blip r:embed="rId3"/>
          <a:srcRect t="4615"/>
          <a:stretch/>
        </p:blipFill>
        <p:spPr>
          <a:xfrm>
            <a:off x="235926" y="4234249"/>
            <a:ext cx="7071037" cy="682144"/>
          </a:xfrm>
          <a:prstGeom prst="rect">
            <a:avLst/>
          </a:prstGeom>
        </p:spPr>
      </p:pic>
      <p:sp>
        <p:nvSpPr>
          <p:cNvPr id="2" name="矩形 1">
            <a:extLst>
              <a:ext uri="{FF2B5EF4-FFF2-40B4-BE49-F238E27FC236}">
                <a16:creationId xmlns:a16="http://schemas.microsoft.com/office/drawing/2014/main" id="{5CE78714-0167-48B1-8877-1F40423A8E0A}"/>
              </a:ext>
            </a:extLst>
          </p:cNvPr>
          <p:cNvSpPr/>
          <p:nvPr/>
        </p:nvSpPr>
        <p:spPr>
          <a:xfrm>
            <a:off x="544228" y="1703858"/>
            <a:ext cx="6349815" cy="369332"/>
          </a:xfrm>
          <a:prstGeom prst="rect">
            <a:avLst/>
          </a:prstGeom>
        </p:spPr>
        <p:txBody>
          <a:bodyPr wrap="none">
            <a:spAutoFit/>
          </a:bodyPr>
          <a:lstStyle/>
          <a:p>
            <a:r>
              <a:rPr lang="en-US" altLang="zh-TW" dirty="0"/>
              <a:t>114</a:t>
            </a:r>
            <a:r>
              <a:rPr lang="zh-TW" altLang="en-US" dirty="0"/>
              <a:t>實習手冊第</a:t>
            </a:r>
            <a:r>
              <a:rPr lang="en-US" altLang="zh-TW" dirty="0"/>
              <a:t>55</a:t>
            </a:r>
            <a:r>
              <a:rPr lang="zh-TW" altLang="en-US" dirty="0"/>
              <a:t>頁或至實習平台檔案下載，請學生自行列印</a:t>
            </a:r>
          </a:p>
        </p:txBody>
      </p:sp>
    </p:spTree>
    <p:extLst>
      <p:ext uri="{BB962C8B-B14F-4D97-AF65-F5344CB8AC3E}">
        <p14:creationId xmlns:p14="http://schemas.microsoft.com/office/powerpoint/2010/main" val="449809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97EF5A8-AFA2-43A4-BDED-AA4CBE7FCAC1}"/>
              </a:ext>
            </a:extLst>
          </p:cNvPr>
          <p:cNvSpPr>
            <a:spLocks noGrp="1"/>
          </p:cNvSpPr>
          <p:nvPr>
            <p:ph idx="1"/>
          </p:nvPr>
        </p:nvSpPr>
        <p:spPr>
          <a:xfrm>
            <a:off x="1066800" y="1519517"/>
            <a:ext cx="10058400" cy="5230906"/>
          </a:xfrm>
        </p:spPr>
        <p:txBody>
          <a:bodyPr>
            <a:normAutofit/>
          </a:bodyPr>
          <a:lstStyle/>
          <a:p>
            <a:pPr>
              <a:lnSpc>
                <a:spcPct val="200000"/>
              </a:lnSpc>
            </a:pPr>
            <a:r>
              <a:rPr lang="en-US" altLang="zh-TW" sz="2200" dirty="0"/>
              <a:t>1.	</a:t>
            </a:r>
            <a:r>
              <a:rPr lang="zh-TW" altLang="en-US" sz="2200" dirty="0"/>
              <a:t>實習輔導老師公佈</a:t>
            </a:r>
          </a:p>
          <a:p>
            <a:pPr>
              <a:lnSpc>
                <a:spcPct val="200000"/>
              </a:lnSpc>
            </a:pPr>
            <a:r>
              <a:rPr lang="en-US" altLang="zh-TW" sz="2200" dirty="0"/>
              <a:t>2.	</a:t>
            </a:r>
            <a:r>
              <a:rPr lang="zh-TW" altLang="en-US" sz="2200" dirty="0"/>
              <a:t>學生手機請留正確的，校方到時候會傳一些訊息給實習學生</a:t>
            </a:r>
          </a:p>
          <a:p>
            <a:pPr>
              <a:lnSpc>
                <a:spcPct val="200000"/>
              </a:lnSpc>
            </a:pPr>
            <a:r>
              <a:rPr lang="en-US" altLang="zh-TW" sz="2200" dirty="0"/>
              <a:t>3.	</a:t>
            </a:r>
            <a:r>
              <a:rPr lang="zh-TW" altLang="en-US" sz="2200" dirty="0"/>
              <a:t>實習的實習生，請找好住宿的地方，可找親朋好友或是畢業學長姊幫忙。</a:t>
            </a:r>
          </a:p>
          <a:p>
            <a:pPr>
              <a:lnSpc>
                <a:spcPct val="200000"/>
              </a:lnSpc>
            </a:pPr>
            <a:r>
              <a:rPr lang="en-US" altLang="zh-TW" sz="2200" dirty="0"/>
              <a:t>4.	</a:t>
            </a:r>
            <a:r>
              <a:rPr lang="zh-TW" altLang="en-US" sz="2200" dirty="0"/>
              <a:t>成果發表會的實習</a:t>
            </a:r>
            <a:r>
              <a:rPr lang="en-US" altLang="zh-TW" sz="2200" dirty="0"/>
              <a:t>PPT</a:t>
            </a:r>
            <a:r>
              <a:rPr lang="zh-TW" altLang="en-US" sz="2200" dirty="0"/>
              <a:t>在報告前一週寄回</a:t>
            </a:r>
            <a:r>
              <a:rPr lang="en-US" altLang="zh-TW" sz="2200" dirty="0"/>
              <a:t>(6/8</a:t>
            </a:r>
            <a:r>
              <a:rPr lang="zh-TW" altLang="en-US" sz="2200" dirty="0"/>
              <a:t>星期一</a:t>
            </a:r>
            <a:r>
              <a:rPr lang="en-US" altLang="zh-TW" sz="2200" dirty="0"/>
              <a:t>)</a:t>
            </a:r>
            <a:r>
              <a:rPr lang="zh-TW" altLang="en-US" sz="2200" dirty="0"/>
              <a:t>系辦</a:t>
            </a:r>
          </a:p>
          <a:p>
            <a:pPr>
              <a:lnSpc>
                <a:spcPct val="200000"/>
              </a:lnSpc>
            </a:pPr>
            <a:r>
              <a:rPr lang="en-US" altLang="zh-TW" sz="2200" dirty="0"/>
              <a:t>5.	</a:t>
            </a:r>
            <a:r>
              <a:rPr lang="zh-TW" altLang="en-US" sz="2200" dirty="0"/>
              <a:t>請同學填寫校外實習行前說明會滿意度調查表</a:t>
            </a:r>
          </a:p>
        </p:txBody>
      </p:sp>
    </p:spTree>
    <p:extLst>
      <p:ext uri="{BB962C8B-B14F-4D97-AF65-F5344CB8AC3E}">
        <p14:creationId xmlns:p14="http://schemas.microsoft.com/office/powerpoint/2010/main" val="1628471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4EF7C2-8B61-4123-A1FE-9FA42B632D51}"/>
              </a:ext>
            </a:extLst>
          </p:cNvPr>
          <p:cNvSpPr>
            <a:spLocks noGrp="1"/>
          </p:cNvSpPr>
          <p:nvPr>
            <p:ph type="title"/>
          </p:nvPr>
        </p:nvSpPr>
        <p:spPr>
          <a:xfrm>
            <a:off x="1194546" y="692166"/>
            <a:ext cx="9802906" cy="1609344"/>
          </a:xfrm>
        </p:spPr>
        <p:txBody>
          <a:bodyPr>
            <a:noAutofit/>
          </a:bodyPr>
          <a:lstStyle/>
          <a:p>
            <a:pPr algn="dist"/>
            <a:r>
              <a:rPr lang="zh-TW" altLang="en-US" sz="4000" dirty="0"/>
              <a:t>校外實習行前說明會</a:t>
            </a:r>
            <a:br>
              <a:rPr lang="en-US" altLang="zh-TW" sz="4000" dirty="0"/>
            </a:br>
            <a:r>
              <a:rPr lang="zh-TW" altLang="en-US" sz="4000" dirty="0"/>
              <a:t>滿意度調查表</a:t>
            </a:r>
          </a:p>
        </p:txBody>
      </p:sp>
      <p:pic>
        <p:nvPicPr>
          <p:cNvPr id="5" name="圖片 4">
            <a:extLst>
              <a:ext uri="{FF2B5EF4-FFF2-40B4-BE49-F238E27FC236}">
                <a16:creationId xmlns:a16="http://schemas.microsoft.com/office/drawing/2014/main" id="{6538255B-F101-488D-847C-79714E7B013C}"/>
              </a:ext>
            </a:extLst>
          </p:cNvPr>
          <p:cNvPicPr>
            <a:picLocks noChangeAspect="1"/>
          </p:cNvPicPr>
          <p:nvPr/>
        </p:nvPicPr>
        <p:blipFill>
          <a:blip r:embed="rId2"/>
          <a:stretch>
            <a:fillRect/>
          </a:stretch>
        </p:blipFill>
        <p:spPr>
          <a:xfrm>
            <a:off x="4168345" y="2396181"/>
            <a:ext cx="3855308" cy="3855308"/>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4834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4EF7C2-8B61-4123-A1FE-9FA42B632D51}"/>
              </a:ext>
            </a:extLst>
          </p:cNvPr>
          <p:cNvSpPr>
            <a:spLocks noGrp="1"/>
          </p:cNvSpPr>
          <p:nvPr>
            <p:ph type="title"/>
          </p:nvPr>
        </p:nvSpPr>
        <p:spPr>
          <a:xfrm>
            <a:off x="1194546" y="692166"/>
            <a:ext cx="9802906" cy="1609344"/>
          </a:xfrm>
        </p:spPr>
        <p:txBody>
          <a:bodyPr>
            <a:noAutofit/>
          </a:bodyPr>
          <a:lstStyle/>
          <a:p>
            <a:pPr algn="dist"/>
            <a:r>
              <a:rPr lang="zh-TW" altLang="en-US" sz="4000" dirty="0"/>
              <a:t>時尚</a:t>
            </a:r>
            <a:r>
              <a:rPr lang="en-US" altLang="zh-TW" sz="4000" dirty="0"/>
              <a:t>4A</a:t>
            </a:r>
            <a:r>
              <a:rPr lang="zh-TW" altLang="en-US" sz="4000" dirty="0"/>
              <a:t>保險資料</a:t>
            </a:r>
            <a:r>
              <a:rPr lang="en-US" altLang="zh-TW" sz="4000" dirty="0"/>
              <a:t>&amp;</a:t>
            </a:r>
            <a:r>
              <a:rPr lang="zh-TW" altLang="en-US" sz="4000" dirty="0"/>
              <a:t>緊急通訊錄</a:t>
            </a:r>
            <a:r>
              <a:rPr lang="en-US" altLang="zh-TW" sz="4000" dirty="0"/>
              <a:t>&amp;</a:t>
            </a:r>
            <a:r>
              <a:rPr lang="zh-TW" altLang="en-US" sz="4000" dirty="0"/>
              <a:t>退費清冊</a:t>
            </a:r>
          </a:p>
        </p:txBody>
      </p:sp>
      <p:pic>
        <p:nvPicPr>
          <p:cNvPr id="4" name="圖片 3">
            <a:extLst>
              <a:ext uri="{FF2B5EF4-FFF2-40B4-BE49-F238E27FC236}">
                <a16:creationId xmlns:a16="http://schemas.microsoft.com/office/drawing/2014/main" id="{9FF8AC01-75FD-4689-BC44-74D6C9AF2B87}"/>
              </a:ext>
            </a:extLst>
          </p:cNvPr>
          <p:cNvPicPr>
            <a:picLocks noChangeAspect="1"/>
          </p:cNvPicPr>
          <p:nvPr/>
        </p:nvPicPr>
        <p:blipFill>
          <a:blip r:embed="rId2"/>
          <a:stretch>
            <a:fillRect/>
          </a:stretch>
        </p:blipFill>
        <p:spPr>
          <a:xfrm>
            <a:off x="4016471" y="2101174"/>
            <a:ext cx="4159058" cy="4159058"/>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597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9D9F4C-3EC9-44FE-9AC2-1060931892C8}"/>
              </a:ext>
            </a:extLst>
          </p:cNvPr>
          <p:cNvSpPr>
            <a:spLocks noGrp="1"/>
          </p:cNvSpPr>
          <p:nvPr>
            <p:ph type="title"/>
          </p:nvPr>
        </p:nvSpPr>
        <p:spPr>
          <a:xfrm>
            <a:off x="-2640227" y="143486"/>
            <a:ext cx="10058400" cy="2042879"/>
          </a:xfrm>
        </p:spPr>
        <p:txBody>
          <a:bodyPr/>
          <a:lstStyle/>
          <a:p>
            <a:pPr algn="ctr"/>
            <a:r>
              <a:rPr lang="zh-TW" altLang="en-US" dirty="0">
                <a:solidFill>
                  <a:srgbClr val="FF0000"/>
                </a:solidFill>
              </a:rPr>
              <a:t>轉轉盤時間</a:t>
            </a:r>
            <a:r>
              <a:rPr lang="en-US" altLang="zh-TW" dirty="0">
                <a:solidFill>
                  <a:srgbClr val="FF0000"/>
                </a:solidFill>
              </a:rPr>
              <a:t>~</a:t>
            </a:r>
            <a:endParaRPr lang="zh-TW" altLang="en-US" dirty="0">
              <a:solidFill>
                <a:srgbClr val="FF0000"/>
              </a:solidFill>
            </a:endParaRPr>
          </a:p>
        </p:txBody>
      </p:sp>
      <p:sp>
        <p:nvSpPr>
          <p:cNvPr id="3" name="內容版面配置區 2">
            <a:extLst>
              <a:ext uri="{FF2B5EF4-FFF2-40B4-BE49-F238E27FC236}">
                <a16:creationId xmlns:a16="http://schemas.microsoft.com/office/drawing/2014/main" id="{2016FE44-3587-4481-886F-9F49B8D33CFE}"/>
              </a:ext>
            </a:extLst>
          </p:cNvPr>
          <p:cNvSpPr>
            <a:spLocks noGrp="1"/>
          </p:cNvSpPr>
          <p:nvPr>
            <p:ph idx="1"/>
          </p:nvPr>
        </p:nvSpPr>
        <p:spPr>
          <a:xfrm>
            <a:off x="1066800" y="5916806"/>
            <a:ext cx="10058400" cy="1371331"/>
          </a:xfrm>
        </p:spPr>
        <p:txBody>
          <a:bodyPr>
            <a:normAutofit/>
          </a:bodyPr>
          <a:lstStyle/>
          <a:p>
            <a:pPr marL="0" indent="0" algn="ctr">
              <a:buNone/>
            </a:pPr>
            <a:r>
              <a:rPr lang="zh-TW" altLang="en-US" dirty="0">
                <a:solidFill>
                  <a:srgbClr val="FF0000"/>
                </a:solidFill>
                <a:latin typeface="+mj-ea"/>
                <a:ea typeface="+mj-ea"/>
              </a:rPr>
              <a:t>隨機抽取六位同學當作成果發表會的彙報者</a:t>
            </a:r>
            <a:endParaRPr lang="en-US" altLang="zh-TW" dirty="0">
              <a:solidFill>
                <a:srgbClr val="FF0000"/>
              </a:solidFill>
              <a:latin typeface="+mj-ea"/>
              <a:ea typeface="+mj-ea"/>
            </a:endParaRPr>
          </a:p>
          <a:p>
            <a:pPr marL="0" indent="0" algn="ctr">
              <a:buNone/>
            </a:pPr>
            <a:r>
              <a:rPr lang="en-US" altLang="zh-TW" dirty="0">
                <a:solidFill>
                  <a:srgbClr val="FF0000"/>
                </a:solidFill>
                <a:latin typeface="+mj-ea"/>
                <a:ea typeface="+mj-ea"/>
              </a:rPr>
              <a:t>(</a:t>
            </a:r>
            <a:r>
              <a:rPr lang="zh-TW" altLang="en-US" dirty="0">
                <a:solidFill>
                  <a:srgbClr val="FF0000"/>
                </a:solidFill>
                <a:latin typeface="+mj-ea"/>
                <a:ea typeface="+mj-ea"/>
              </a:rPr>
              <a:t>號碼依照簽到表上的排序，共</a:t>
            </a:r>
            <a:r>
              <a:rPr lang="en-US" altLang="zh-TW" dirty="0">
                <a:solidFill>
                  <a:srgbClr val="FF0000"/>
                </a:solidFill>
                <a:latin typeface="+mj-ea"/>
                <a:ea typeface="+mj-ea"/>
              </a:rPr>
              <a:t>44</a:t>
            </a:r>
            <a:r>
              <a:rPr lang="zh-TW" altLang="en-US" dirty="0">
                <a:solidFill>
                  <a:srgbClr val="FF0000"/>
                </a:solidFill>
                <a:latin typeface="+mj-ea"/>
                <a:ea typeface="+mj-ea"/>
              </a:rPr>
              <a:t>位，已扣除</a:t>
            </a:r>
            <a:r>
              <a:rPr lang="en-US" altLang="zh-TW" dirty="0">
                <a:solidFill>
                  <a:srgbClr val="FF0000"/>
                </a:solidFill>
                <a:latin typeface="+mj-ea"/>
                <a:ea typeface="+mj-ea"/>
              </a:rPr>
              <a:t>6</a:t>
            </a:r>
            <a:r>
              <a:rPr lang="zh-TW" altLang="en-US" dirty="0">
                <a:solidFill>
                  <a:srgbClr val="FF0000"/>
                </a:solidFill>
                <a:latin typeface="+mj-ea"/>
                <a:ea typeface="+mj-ea"/>
              </a:rPr>
              <a:t>位代替實習的同學。</a:t>
            </a:r>
            <a:r>
              <a:rPr lang="en-US" altLang="zh-TW" dirty="0">
                <a:solidFill>
                  <a:srgbClr val="FF0000"/>
                </a:solidFill>
                <a:latin typeface="+mj-ea"/>
                <a:ea typeface="+mj-ea"/>
              </a:rPr>
              <a:t>)</a:t>
            </a:r>
            <a:endParaRPr lang="zh-TW" altLang="en-US" dirty="0">
              <a:solidFill>
                <a:srgbClr val="FF0000"/>
              </a:solidFill>
              <a:latin typeface="+mj-ea"/>
              <a:ea typeface="+mj-ea"/>
            </a:endParaRPr>
          </a:p>
        </p:txBody>
      </p:sp>
      <p:sp>
        <p:nvSpPr>
          <p:cNvPr id="5" name="矩形 4">
            <a:extLst>
              <a:ext uri="{FF2B5EF4-FFF2-40B4-BE49-F238E27FC236}">
                <a16:creationId xmlns:a16="http://schemas.microsoft.com/office/drawing/2014/main" id="{C5792862-CA40-4AEE-A05F-7C8FEB4C1A1B}"/>
              </a:ext>
            </a:extLst>
          </p:cNvPr>
          <p:cNvSpPr/>
          <p:nvPr/>
        </p:nvSpPr>
        <p:spPr>
          <a:xfrm>
            <a:off x="4477422" y="889641"/>
            <a:ext cx="5000054" cy="369332"/>
          </a:xfrm>
          <a:prstGeom prst="rect">
            <a:avLst/>
          </a:prstGeom>
        </p:spPr>
        <p:txBody>
          <a:bodyPr wrap="square">
            <a:spAutoFit/>
          </a:bodyPr>
          <a:lstStyle/>
          <a:p>
            <a:r>
              <a:rPr lang="en-US" altLang="zh-TW" dirty="0">
                <a:solidFill>
                  <a:schemeClr val="bg2">
                    <a:lumMod val="75000"/>
                  </a:schemeClr>
                </a:solidFill>
                <a:hlinkClick r:id="rId2"/>
              </a:rPr>
              <a:t>https://wheelofnames.com/zh-HK/vjn-sf8</a:t>
            </a:r>
            <a:endParaRPr lang="zh-TW" altLang="en-US" dirty="0">
              <a:solidFill>
                <a:schemeClr val="bg2">
                  <a:lumMod val="75000"/>
                </a:schemeClr>
              </a:solidFill>
            </a:endParaRPr>
          </a:p>
        </p:txBody>
      </p:sp>
      <p:pic>
        <p:nvPicPr>
          <p:cNvPr id="6" name="圖片 5">
            <a:extLst>
              <a:ext uri="{FF2B5EF4-FFF2-40B4-BE49-F238E27FC236}">
                <a16:creationId xmlns:a16="http://schemas.microsoft.com/office/drawing/2014/main" id="{55747060-4F3F-4132-BF86-A337D5D0FD33}"/>
              </a:ext>
            </a:extLst>
          </p:cNvPr>
          <p:cNvPicPr>
            <a:picLocks noChangeAspect="1"/>
          </p:cNvPicPr>
          <p:nvPr/>
        </p:nvPicPr>
        <p:blipFill rotWithShape="1">
          <a:blip r:embed="rId3"/>
          <a:srcRect l="25837" t="1355" r="-299" b="754"/>
          <a:stretch/>
        </p:blipFill>
        <p:spPr>
          <a:xfrm>
            <a:off x="346026" y="1504600"/>
            <a:ext cx="5935493" cy="4204222"/>
          </a:xfrm>
          <a:prstGeom prst="rect">
            <a:avLst/>
          </a:prstGeom>
        </p:spPr>
      </p:pic>
      <p:pic>
        <p:nvPicPr>
          <p:cNvPr id="8" name="圖片 7">
            <a:extLst>
              <a:ext uri="{FF2B5EF4-FFF2-40B4-BE49-F238E27FC236}">
                <a16:creationId xmlns:a16="http://schemas.microsoft.com/office/drawing/2014/main" id="{E756FFB6-B341-4CC9-A11E-580893DE69A5}"/>
              </a:ext>
            </a:extLst>
          </p:cNvPr>
          <p:cNvPicPr>
            <a:picLocks noChangeAspect="1"/>
          </p:cNvPicPr>
          <p:nvPr/>
        </p:nvPicPr>
        <p:blipFill rotWithShape="1">
          <a:blip r:embed="rId4"/>
          <a:srcRect l="26111"/>
          <a:stretch/>
        </p:blipFill>
        <p:spPr>
          <a:xfrm>
            <a:off x="6281518" y="1496217"/>
            <a:ext cx="5564455" cy="4212605"/>
          </a:xfrm>
          <a:prstGeom prst="rect">
            <a:avLst/>
          </a:prstGeom>
        </p:spPr>
      </p:pic>
    </p:spTree>
    <p:extLst>
      <p:ext uri="{BB962C8B-B14F-4D97-AF65-F5344CB8AC3E}">
        <p14:creationId xmlns:p14="http://schemas.microsoft.com/office/powerpoint/2010/main" val="4170837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4EF7C2-8B61-4123-A1FE-9FA42B632D51}"/>
              </a:ext>
            </a:extLst>
          </p:cNvPr>
          <p:cNvSpPr>
            <a:spLocks noGrp="1"/>
          </p:cNvSpPr>
          <p:nvPr>
            <p:ph type="title"/>
          </p:nvPr>
        </p:nvSpPr>
        <p:spPr>
          <a:xfrm>
            <a:off x="3470103" y="2624328"/>
            <a:ext cx="5251794" cy="1609344"/>
          </a:xfrm>
        </p:spPr>
        <p:txBody>
          <a:bodyPr>
            <a:noAutofit/>
          </a:bodyPr>
          <a:lstStyle/>
          <a:p>
            <a:pPr algn="dist"/>
            <a:r>
              <a:rPr lang="zh-TW" altLang="en-US" sz="7200" dirty="0"/>
              <a:t>臨時動議</a:t>
            </a:r>
          </a:p>
        </p:txBody>
      </p:sp>
    </p:spTree>
    <p:extLst>
      <p:ext uri="{BB962C8B-B14F-4D97-AF65-F5344CB8AC3E}">
        <p14:creationId xmlns:p14="http://schemas.microsoft.com/office/powerpoint/2010/main" val="1909964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4EF7C2-8B61-4123-A1FE-9FA42B632D51}"/>
              </a:ext>
            </a:extLst>
          </p:cNvPr>
          <p:cNvSpPr>
            <a:spLocks noGrp="1"/>
          </p:cNvSpPr>
          <p:nvPr>
            <p:ph type="title"/>
          </p:nvPr>
        </p:nvSpPr>
        <p:spPr>
          <a:xfrm>
            <a:off x="3470103" y="2624328"/>
            <a:ext cx="5251794" cy="1609344"/>
          </a:xfrm>
        </p:spPr>
        <p:txBody>
          <a:bodyPr>
            <a:noAutofit/>
          </a:bodyPr>
          <a:lstStyle/>
          <a:p>
            <a:pPr algn="dist"/>
            <a:r>
              <a:rPr lang="zh-TW" altLang="zh-TW" sz="7200" dirty="0"/>
              <a:t>散會</a:t>
            </a:r>
            <a:br>
              <a:rPr lang="en-US" altLang="zh-TW" dirty="0"/>
            </a:br>
            <a:r>
              <a:rPr lang="zh-TW" altLang="en-US" sz="4800" dirty="0"/>
              <a:t>謝謝大家</a:t>
            </a:r>
            <a:r>
              <a:rPr lang="en-US" altLang="zh-TW" sz="4800" dirty="0"/>
              <a:t>~</a:t>
            </a:r>
            <a:endParaRPr lang="zh-TW" altLang="en-US" sz="7200" dirty="0"/>
          </a:p>
        </p:txBody>
      </p:sp>
    </p:spTree>
    <p:extLst>
      <p:ext uri="{BB962C8B-B14F-4D97-AF65-F5344CB8AC3E}">
        <p14:creationId xmlns:p14="http://schemas.microsoft.com/office/powerpoint/2010/main" val="219506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E8B5D4-920D-4DA9-8D19-6B7F8D532038}"/>
              </a:ext>
            </a:extLst>
          </p:cNvPr>
          <p:cNvSpPr>
            <a:spLocks noGrp="1"/>
          </p:cNvSpPr>
          <p:nvPr>
            <p:ph type="title"/>
          </p:nvPr>
        </p:nvSpPr>
        <p:spPr>
          <a:xfrm>
            <a:off x="1035423" y="1788728"/>
            <a:ext cx="10121153" cy="3280544"/>
          </a:xfrm>
        </p:spPr>
        <p:txBody>
          <a:bodyPr>
            <a:normAutofit/>
          </a:bodyPr>
          <a:lstStyle/>
          <a:p>
            <a:r>
              <a:rPr lang="zh-TW" altLang="en-US" sz="2400" dirty="0">
                <a:solidFill>
                  <a:schemeClr val="tx1"/>
                </a:solidFill>
                <a:latin typeface="+mn-ea"/>
                <a:ea typeface="+mn-ea"/>
              </a:rPr>
              <a:t>校外實習合約皆用學校官方版本並由系上統一與廠商簽署，學校官方版本合約內容規範皆經法務專家審定，所以</a:t>
            </a:r>
            <a:r>
              <a:rPr lang="zh-TW" altLang="en-US" sz="2400" dirty="0">
                <a:solidFill>
                  <a:srgbClr val="FF0000"/>
                </a:solidFill>
                <a:latin typeface="+mn-ea"/>
                <a:ea typeface="+mn-ea"/>
              </a:rPr>
              <a:t>同學不要私下和廠商另行簽約，私下簽署的合約學校不知道內容，易造成學生權益受損。</a:t>
            </a:r>
            <a:br>
              <a:rPr lang="en-US" altLang="zh-TW" sz="2400" dirty="0">
                <a:solidFill>
                  <a:srgbClr val="FF0000"/>
                </a:solidFill>
                <a:latin typeface="+mn-ea"/>
                <a:ea typeface="+mn-ea"/>
              </a:rPr>
            </a:br>
            <a:br>
              <a:rPr lang="en-US" altLang="zh-TW" sz="2400" dirty="0">
                <a:solidFill>
                  <a:schemeClr val="tx1"/>
                </a:solidFill>
                <a:latin typeface="+mn-ea"/>
                <a:ea typeface="+mn-ea"/>
              </a:rPr>
            </a:br>
            <a:r>
              <a:rPr lang="zh-TW" altLang="zh-TW" sz="2400" dirty="0">
                <a:solidFill>
                  <a:schemeClr val="tx1"/>
                </a:solidFill>
                <a:latin typeface="+mn-ea"/>
                <a:ea typeface="+mn-ea"/>
              </a:rPr>
              <a:t>實習期間需注意安全，並與實習廠商要互相配合，如上下班時間，並遵守相關規定。 </a:t>
            </a:r>
            <a:br>
              <a:rPr lang="en-US" altLang="zh-TW" sz="2400" dirty="0">
                <a:solidFill>
                  <a:schemeClr val="tx1"/>
                </a:solidFill>
                <a:latin typeface="+mn-ea"/>
                <a:ea typeface="+mn-ea"/>
              </a:rPr>
            </a:br>
            <a:br>
              <a:rPr lang="zh-TW" altLang="zh-TW" sz="2400" dirty="0">
                <a:solidFill>
                  <a:schemeClr val="tx1"/>
                </a:solidFill>
                <a:latin typeface="+mn-ea"/>
                <a:ea typeface="+mn-ea"/>
              </a:rPr>
            </a:br>
            <a:r>
              <a:rPr lang="zh-TW" altLang="zh-TW" sz="2400" dirty="0">
                <a:solidFill>
                  <a:schemeClr val="tx1"/>
                </a:solidFill>
                <a:latin typeface="+mn-ea"/>
                <a:ea typeface="+mn-ea"/>
              </a:rPr>
              <a:t>下列有幾點注意事項請同學配合：</a:t>
            </a:r>
            <a:endParaRPr lang="zh-TW" altLang="en-US" sz="2400" dirty="0">
              <a:solidFill>
                <a:schemeClr val="tx1"/>
              </a:solidFill>
              <a:latin typeface="+mn-ea"/>
              <a:ea typeface="+mn-ea"/>
            </a:endParaRPr>
          </a:p>
        </p:txBody>
      </p:sp>
    </p:spTree>
    <p:extLst>
      <p:ext uri="{BB962C8B-B14F-4D97-AF65-F5344CB8AC3E}">
        <p14:creationId xmlns:p14="http://schemas.microsoft.com/office/powerpoint/2010/main" val="2809678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97EF5A8-AFA2-43A4-BDED-AA4CBE7FCAC1}"/>
              </a:ext>
            </a:extLst>
          </p:cNvPr>
          <p:cNvSpPr>
            <a:spLocks noGrp="1"/>
          </p:cNvSpPr>
          <p:nvPr>
            <p:ph idx="1"/>
          </p:nvPr>
        </p:nvSpPr>
        <p:spPr>
          <a:xfrm>
            <a:off x="1069848" y="941294"/>
            <a:ext cx="10058400" cy="5230906"/>
          </a:xfrm>
        </p:spPr>
        <p:txBody>
          <a:bodyPr>
            <a:normAutofit fontScale="70000" lnSpcReduction="20000"/>
          </a:bodyPr>
          <a:lstStyle/>
          <a:p>
            <a:pPr>
              <a:lnSpc>
                <a:spcPct val="150000"/>
              </a:lnSpc>
            </a:pPr>
            <a:r>
              <a:rPr lang="en-US" altLang="zh-TW" sz="2600" dirty="0"/>
              <a:t>1.</a:t>
            </a:r>
            <a:r>
              <a:rPr lang="zh-TW" altLang="en-US" sz="2600" dirty="0"/>
              <a:t>校外實習同學實習期間仍須上網完成選課程序。</a:t>
            </a:r>
          </a:p>
          <a:p>
            <a:pPr>
              <a:lnSpc>
                <a:spcPct val="150000"/>
              </a:lnSpc>
            </a:pPr>
            <a:r>
              <a:rPr lang="en-US" altLang="zh-TW" sz="2600" dirty="0"/>
              <a:t>2.</a:t>
            </a:r>
            <a:r>
              <a:rPr lang="zh-TW" altLang="en-US" sz="2600" dirty="0"/>
              <a:t>學生在外需注意租屋、交通等安全，並加強性騷擾防治，提高自身警覺性。</a:t>
            </a:r>
            <a:r>
              <a:rPr lang="zh-TW" altLang="en-US" sz="2600" dirty="0">
                <a:solidFill>
                  <a:srgbClr val="FF0000"/>
                </a:solidFill>
              </a:rPr>
              <a:t>若有任何問題可撥打系上聯絡窗口</a:t>
            </a:r>
            <a:r>
              <a:rPr lang="en-US" altLang="zh-TW" sz="2600" dirty="0">
                <a:solidFill>
                  <a:srgbClr val="FF0000"/>
                </a:solidFill>
              </a:rPr>
              <a:t>(08-7703202#7111)</a:t>
            </a:r>
            <a:r>
              <a:rPr lang="zh-TW" altLang="en-US" sz="2600" dirty="0">
                <a:solidFill>
                  <a:srgbClr val="FF0000"/>
                </a:solidFill>
              </a:rPr>
              <a:t>，緊急事件撥打校安中心</a:t>
            </a:r>
            <a:r>
              <a:rPr lang="en-US" altLang="zh-TW" sz="2600" dirty="0">
                <a:solidFill>
                  <a:srgbClr val="FF0000"/>
                </a:solidFill>
              </a:rPr>
              <a:t>(08-7740119)</a:t>
            </a:r>
            <a:r>
              <a:rPr lang="zh-TW" altLang="en-US" sz="2600" dirty="0">
                <a:solidFill>
                  <a:srgbClr val="FF0000"/>
                </a:solidFill>
              </a:rPr>
              <a:t>。</a:t>
            </a:r>
          </a:p>
          <a:p>
            <a:pPr>
              <a:lnSpc>
                <a:spcPct val="150000"/>
              </a:lnSpc>
            </a:pPr>
            <a:r>
              <a:rPr lang="en-US" altLang="zh-TW" sz="2600" dirty="0"/>
              <a:t>3.</a:t>
            </a:r>
            <a:r>
              <a:rPr lang="zh-TW" altLang="en-US" sz="2600" dirty="0"/>
              <a:t>實習期間請保持認真、守時並遵守規定。並在</a:t>
            </a:r>
            <a:r>
              <a:rPr lang="zh-TW" altLang="en-US" sz="2600" u="sng" dirty="0"/>
              <a:t>實習結束後，將實習報告於期限內繳交</a:t>
            </a:r>
            <a:r>
              <a:rPr lang="zh-TW" altLang="en-US" sz="2600" dirty="0"/>
              <a:t>，以免造成成績輸入困擾問題。</a:t>
            </a:r>
          </a:p>
          <a:p>
            <a:pPr>
              <a:lnSpc>
                <a:spcPct val="150000"/>
              </a:lnSpc>
            </a:pPr>
            <a:r>
              <a:rPr lang="en-US" altLang="zh-TW" sz="2600" dirty="0"/>
              <a:t>4.</a:t>
            </a:r>
            <a:r>
              <a:rPr lang="zh-TW" altLang="en-US" sz="2600" dirty="0"/>
              <a:t>實習期間若需請假，請依規定辦理請假手續。</a:t>
            </a:r>
          </a:p>
          <a:p>
            <a:pPr>
              <a:lnSpc>
                <a:spcPct val="150000"/>
              </a:lnSpc>
            </a:pPr>
            <a:r>
              <a:rPr lang="en-US" altLang="zh-TW" sz="2600" dirty="0"/>
              <a:t>5.</a:t>
            </a:r>
            <a:r>
              <a:rPr lang="zh-TW" altLang="en-US" sz="2600" u="sng" dirty="0"/>
              <a:t>請同學請勿私下簽署非官方版合約，避免造成權益受損。</a:t>
            </a:r>
          </a:p>
          <a:p>
            <a:pPr>
              <a:lnSpc>
                <a:spcPct val="150000"/>
              </a:lnSpc>
            </a:pPr>
            <a:r>
              <a:rPr lang="en-US" altLang="zh-TW" sz="2600" dirty="0"/>
              <a:t>6.</a:t>
            </a:r>
            <a:r>
              <a:rPr lang="zh-TW" altLang="en-US" sz="2600" dirty="0"/>
              <a:t>實習期間操作設備等務必小心謹慎，確保自身安全。</a:t>
            </a:r>
          </a:p>
          <a:p>
            <a:pPr>
              <a:lnSpc>
                <a:spcPct val="150000"/>
              </a:lnSpc>
            </a:pPr>
            <a:r>
              <a:rPr lang="en-US" altLang="zh-TW" sz="2600" dirty="0"/>
              <a:t>7.</a:t>
            </a:r>
            <a:r>
              <a:rPr lang="zh-TW" altLang="en-US" sz="2600" dirty="0"/>
              <a:t>實習期間</a:t>
            </a:r>
            <a:r>
              <a:rPr lang="en-US" altLang="zh-TW" sz="2600" dirty="0"/>
              <a:t>4.5</a:t>
            </a:r>
            <a:r>
              <a:rPr lang="zh-TW" altLang="en-US" sz="2600" dirty="0"/>
              <a:t>個月，</a:t>
            </a:r>
            <a:r>
              <a:rPr lang="zh-TW" altLang="en-US" sz="2600" dirty="0">
                <a:solidFill>
                  <a:srgbClr val="FF0000"/>
                </a:solidFill>
              </a:rPr>
              <a:t>實習上有遇到任何問題，或是不合理之事情，請向系上反應，校方這邊會幫忙處理，如無法與廠商溝通一定要先告知輔導老師。</a:t>
            </a:r>
          </a:p>
          <a:p>
            <a:pPr>
              <a:lnSpc>
                <a:spcPct val="150000"/>
              </a:lnSpc>
            </a:pPr>
            <a:r>
              <a:rPr lang="en-US" altLang="zh-TW" sz="2600" dirty="0"/>
              <a:t>8. </a:t>
            </a:r>
            <a:r>
              <a:rPr lang="zh-TW" altLang="en-US" sz="2600" dirty="0"/>
              <a:t>遵守產業界的規定，實習時要有良好的學習態度。</a:t>
            </a:r>
            <a:endParaRPr lang="zh-TW" altLang="en-US" dirty="0"/>
          </a:p>
        </p:txBody>
      </p:sp>
    </p:spTree>
    <p:extLst>
      <p:ext uri="{BB962C8B-B14F-4D97-AF65-F5344CB8AC3E}">
        <p14:creationId xmlns:p14="http://schemas.microsoft.com/office/powerpoint/2010/main" val="387233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4EF7C2-8B61-4123-A1FE-9FA42B632D51}"/>
              </a:ext>
            </a:extLst>
          </p:cNvPr>
          <p:cNvSpPr>
            <a:spLocks noGrp="1"/>
          </p:cNvSpPr>
          <p:nvPr>
            <p:ph type="title"/>
          </p:nvPr>
        </p:nvSpPr>
        <p:spPr>
          <a:xfrm>
            <a:off x="3470103" y="2624328"/>
            <a:ext cx="5251794" cy="1609344"/>
          </a:xfrm>
        </p:spPr>
        <p:txBody>
          <a:bodyPr>
            <a:noAutofit/>
          </a:bodyPr>
          <a:lstStyle/>
          <a:p>
            <a:pPr algn="dist"/>
            <a:r>
              <a:rPr lang="zh-TW" altLang="zh-TW" sz="7200" dirty="0"/>
              <a:t>討論事項</a:t>
            </a:r>
            <a:endParaRPr lang="zh-TW" altLang="en-US" sz="7200" dirty="0"/>
          </a:p>
        </p:txBody>
      </p:sp>
    </p:spTree>
    <p:extLst>
      <p:ext uri="{BB962C8B-B14F-4D97-AF65-F5344CB8AC3E}">
        <p14:creationId xmlns:p14="http://schemas.microsoft.com/office/powerpoint/2010/main" val="311527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97EF5A8-AFA2-43A4-BDED-AA4CBE7FCAC1}"/>
              </a:ext>
            </a:extLst>
          </p:cNvPr>
          <p:cNvSpPr>
            <a:spLocks noGrp="1"/>
          </p:cNvSpPr>
          <p:nvPr>
            <p:ph idx="1"/>
          </p:nvPr>
        </p:nvSpPr>
        <p:spPr>
          <a:xfrm>
            <a:off x="1069848" y="941294"/>
            <a:ext cx="10058400" cy="5230906"/>
          </a:xfrm>
        </p:spPr>
        <p:txBody>
          <a:bodyPr>
            <a:normAutofit/>
          </a:bodyPr>
          <a:lstStyle/>
          <a:p>
            <a:pPr>
              <a:lnSpc>
                <a:spcPct val="150000"/>
              </a:lnSpc>
            </a:pPr>
            <a:r>
              <a:rPr lang="zh-TW" altLang="en-US" sz="1900" dirty="0"/>
              <a:t>一、	</a:t>
            </a:r>
            <a:r>
              <a:rPr lang="zh-TW" altLang="en-US" sz="1900" u="sng" dirty="0"/>
              <a:t>實習期間</a:t>
            </a:r>
            <a:r>
              <a:rPr lang="en-US" altLang="zh-TW" sz="1900" u="sng" dirty="0"/>
              <a:t>4.5</a:t>
            </a:r>
            <a:r>
              <a:rPr lang="zh-TW" altLang="en-US" sz="1900" u="sng" dirty="0"/>
              <a:t>個月，此為系上規定，若時間不足，將無法取得校外實習</a:t>
            </a:r>
            <a:r>
              <a:rPr lang="en-US" altLang="zh-TW" sz="1900" u="sng" dirty="0"/>
              <a:t>9</a:t>
            </a:r>
            <a:r>
              <a:rPr lang="zh-TW" altLang="en-US" sz="1900" u="sng" dirty="0"/>
              <a:t>學分</a:t>
            </a:r>
            <a:r>
              <a:rPr lang="zh-TW" altLang="en-US" sz="1900" dirty="0"/>
              <a:t>。上班時間依公司規定，若有排休假問題，可與廠商溝通，</a:t>
            </a:r>
            <a:r>
              <a:rPr lang="zh-TW" altLang="en-US" sz="1900" dirty="0">
                <a:solidFill>
                  <a:srgbClr val="FF0000"/>
                </a:solidFill>
              </a:rPr>
              <a:t>實習一週內若有不適應等問題需盡快找輔導老師或系辦盡速處理，以免造成無法如期畢業。</a:t>
            </a:r>
          </a:p>
          <a:p>
            <a:pPr>
              <a:lnSpc>
                <a:spcPct val="150000"/>
              </a:lnSpc>
            </a:pPr>
            <a:r>
              <a:rPr lang="zh-TW" altLang="en-US" sz="1900" dirty="0"/>
              <a:t>二、	</a:t>
            </a:r>
            <a:r>
              <a:rPr lang="zh-TW" altLang="en-US" sz="1900" u="sng" dirty="0"/>
              <a:t>系上會依學校規定辦理學生團體傷害保險事宜</a:t>
            </a:r>
            <a:r>
              <a:rPr lang="zh-TW" altLang="en-US" sz="1900" dirty="0"/>
              <a:t>，保險額度為新台幣貳佰萬元，保險期間為實習期間，並請同學確認相關保險資料，以保障自己之權益，實習期間的上下班時間多注意交通安全。</a:t>
            </a:r>
          </a:p>
          <a:p>
            <a:pPr>
              <a:lnSpc>
                <a:spcPct val="150000"/>
              </a:lnSpc>
            </a:pPr>
            <a:r>
              <a:rPr lang="zh-TW" altLang="en-US" sz="1900" dirty="0"/>
              <a:t>三、	校外實習要點會正式公告於系官網，實習期間須完成實習手冊中要點附件</a:t>
            </a:r>
            <a:r>
              <a:rPr lang="en-US" altLang="zh-TW" sz="1900" dirty="0"/>
              <a:t>1~5</a:t>
            </a:r>
            <a:r>
              <a:rPr lang="zh-TW" altLang="en-US" sz="1900" dirty="0"/>
              <a:t>，並於兩次訪視時完成要點附件</a:t>
            </a:r>
            <a:r>
              <a:rPr lang="en-US" altLang="zh-TW" sz="1900" dirty="0"/>
              <a:t>6~9</a:t>
            </a:r>
            <a:r>
              <a:rPr lang="zh-TW" altLang="en-US" sz="1900" dirty="0"/>
              <a:t>，且於實習結束後一周內繳交書面成果報告和</a:t>
            </a:r>
            <a:r>
              <a:rPr lang="en-US" altLang="zh-TW" sz="1900" dirty="0"/>
              <a:t>ppt</a:t>
            </a:r>
            <a:r>
              <a:rPr lang="zh-TW" altLang="en-US" sz="1900" dirty="0"/>
              <a:t>，實習結束後即安排畢業典禮當日舉辦校外實習成果展並請同學口頭報告校外實習成果。</a:t>
            </a:r>
          </a:p>
          <a:p>
            <a:pPr>
              <a:lnSpc>
                <a:spcPct val="150000"/>
              </a:lnSpc>
            </a:pPr>
            <a:endParaRPr lang="zh-TW" altLang="en-US" dirty="0"/>
          </a:p>
        </p:txBody>
      </p:sp>
    </p:spTree>
    <p:extLst>
      <p:ext uri="{BB962C8B-B14F-4D97-AF65-F5344CB8AC3E}">
        <p14:creationId xmlns:p14="http://schemas.microsoft.com/office/powerpoint/2010/main" val="424037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97EF5A8-AFA2-43A4-BDED-AA4CBE7FCAC1}"/>
              </a:ext>
            </a:extLst>
          </p:cNvPr>
          <p:cNvSpPr>
            <a:spLocks noGrp="1"/>
          </p:cNvSpPr>
          <p:nvPr>
            <p:ph idx="1"/>
          </p:nvPr>
        </p:nvSpPr>
        <p:spPr>
          <a:xfrm>
            <a:off x="1069848" y="941294"/>
            <a:ext cx="10058400" cy="5230906"/>
          </a:xfrm>
        </p:spPr>
        <p:txBody>
          <a:bodyPr>
            <a:normAutofit/>
          </a:bodyPr>
          <a:lstStyle/>
          <a:p>
            <a:pPr>
              <a:lnSpc>
                <a:spcPct val="150000"/>
              </a:lnSpc>
            </a:pPr>
            <a:r>
              <a:rPr lang="zh-TW" altLang="en-US" sz="1900" dirty="0"/>
              <a:t>四、	週報表需每個禮拜傳</a:t>
            </a:r>
            <a:r>
              <a:rPr lang="en-US" altLang="zh-TW" sz="1900" dirty="0"/>
              <a:t>E-MAIL</a:t>
            </a:r>
            <a:r>
              <a:rPr lang="zh-TW" altLang="en-US" sz="1900" dirty="0"/>
              <a:t>給輔導老師及上傳至校外實習網站。</a:t>
            </a:r>
          </a:p>
          <a:p>
            <a:pPr>
              <a:lnSpc>
                <a:spcPct val="150000"/>
              </a:lnSpc>
            </a:pPr>
            <a:r>
              <a:rPr lang="zh-TW" altLang="en-US" sz="1900" dirty="0"/>
              <a:t>五、	問卷調查</a:t>
            </a:r>
          </a:p>
          <a:p>
            <a:pPr marL="0" indent="0">
              <a:lnSpc>
                <a:spcPct val="150000"/>
              </a:lnSpc>
              <a:buNone/>
            </a:pPr>
            <a:r>
              <a:rPr lang="en-US" altLang="zh-TW" sz="1900" dirty="0"/>
              <a:t>	</a:t>
            </a:r>
            <a:r>
              <a:rPr lang="zh-TW" altLang="en-US" sz="1900" dirty="0"/>
              <a:t>填報校外實習課程問卷期間：每學期實習結束前一個月起至實習結束止，請登入學校首頁→網站連結→重要站台→資訊系統→學生實習平台（</a:t>
            </a:r>
            <a:r>
              <a:rPr lang="en-US" altLang="zh-TW" sz="1900" dirty="0"/>
              <a:t>https://acsip.npust.edu.tw/</a:t>
            </a:r>
            <a:r>
              <a:rPr lang="zh-TW" altLang="en-US" sz="1900" dirty="0"/>
              <a:t>）</a:t>
            </a:r>
          </a:p>
          <a:p>
            <a:pPr>
              <a:lnSpc>
                <a:spcPct val="150000"/>
              </a:lnSpc>
            </a:pPr>
            <a:r>
              <a:rPr lang="zh-TW" altLang="en-US" sz="1900" dirty="0"/>
              <a:t>六、	請符合退費資格學生至學生實習平台填寫退費帳戶資料，校方會於完成實習後，退還實習生雜費退費</a:t>
            </a:r>
            <a:r>
              <a:rPr lang="en-US" altLang="zh-TW" sz="1900" dirty="0"/>
              <a:t>1/5</a:t>
            </a:r>
            <a:r>
              <a:rPr lang="zh-TW" altLang="en-US" sz="1900" dirty="0"/>
              <a:t>，以及電腦網路使用費，待通知後再填。另有返校修課的學生不列入退費名單，修學程課程者另外通知</a:t>
            </a:r>
          </a:p>
          <a:p>
            <a:pPr>
              <a:lnSpc>
                <a:spcPct val="150000"/>
              </a:lnSpc>
            </a:pPr>
            <a:r>
              <a:rPr lang="zh-TW" altLang="en-US" sz="1900" dirty="0"/>
              <a:t>七、	請班代負責建立緊急通訊錄，包含實習生及其緊急連絡人的電話及手機，於</a:t>
            </a:r>
            <a:r>
              <a:rPr lang="en-US" altLang="zh-TW" sz="1900" dirty="0"/>
              <a:t>12</a:t>
            </a:r>
            <a:r>
              <a:rPr lang="zh-TW" altLang="en-US" sz="1900" dirty="0"/>
              <a:t>月</a:t>
            </a:r>
            <a:r>
              <a:rPr lang="en-US" altLang="zh-TW" sz="1900" dirty="0"/>
              <a:t>31</a:t>
            </a:r>
            <a:r>
              <a:rPr lang="zh-TW" altLang="en-US" sz="1900" dirty="0"/>
              <a:t>日</a:t>
            </a:r>
            <a:r>
              <a:rPr lang="en-US" altLang="zh-TW" sz="1900" dirty="0"/>
              <a:t>(</a:t>
            </a:r>
            <a:r>
              <a:rPr lang="zh-TW" altLang="en-US" sz="1900" dirty="0"/>
              <a:t>一</a:t>
            </a:r>
            <a:r>
              <a:rPr lang="en-US" altLang="zh-TW" sz="1900" dirty="0"/>
              <a:t>)</a:t>
            </a:r>
            <a:r>
              <a:rPr lang="zh-TW" altLang="en-US" sz="1900" dirty="0"/>
              <a:t>前繳交完畢。</a:t>
            </a:r>
          </a:p>
        </p:txBody>
      </p:sp>
    </p:spTree>
    <p:extLst>
      <p:ext uri="{BB962C8B-B14F-4D97-AF65-F5344CB8AC3E}">
        <p14:creationId xmlns:p14="http://schemas.microsoft.com/office/powerpoint/2010/main" val="2171978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4EF7C2-8B61-4123-A1FE-9FA42B632D51}"/>
              </a:ext>
            </a:extLst>
          </p:cNvPr>
          <p:cNvSpPr>
            <a:spLocks noGrp="1"/>
          </p:cNvSpPr>
          <p:nvPr>
            <p:ph type="title"/>
          </p:nvPr>
        </p:nvSpPr>
        <p:spPr>
          <a:xfrm>
            <a:off x="3470103" y="2624328"/>
            <a:ext cx="5251794" cy="1609344"/>
          </a:xfrm>
        </p:spPr>
        <p:txBody>
          <a:bodyPr>
            <a:noAutofit/>
          </a:bodyPr>
          <a:lstStyle/>
          <a:p>
            <a:pPr algn="dist"/>
            <a:r>
              <a:rPr lang="en-US" altLang="zh-TW" sz="7200" dirty="0"/>
              <a:t>Q&amp;A</a:t>
            </a:r>
            <a:endParaRPr lang="zh-TW" altLang="en-US" sz="7200" dirty="0"/>
          </a:p>
        </p:txBody>
      </p:sp>
    </p:spTree>
    <p:extLst>
      <p:ext uri="{BB962C8B-B14F-4D97-AF65-F5344CB8AC3E}">
        <p14:creationId xmlns:p14="http://schemas.microsoft.com/office/powerpoint/2010/main" val="173126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9D9F4C-3EC9-44FE-9AC2-1060931892C8}"/>
              </a:ext>
            </a:extLst>
          </p:cNvPr>
          <p:cNvSpPr>
            <a:spLocks noGrp="1"/>
          </p:cNvSpPr>
          <p:nvPr>
            <p:ph type="title"/>
          </p:nvPr>
        </p:nvSpPr>
        <p:spPr>
          <a:xfrm>
            <a:off x="1066800" y="1466266"/>
            <a:ext cx="10058400" cy="3146074"/>
          </a:xfrm>
        </p:spPr>
        <p:txBody>
          <a:bodyPr/>
          <a:lstStyle/>
          <a:p>
            <a:pPr algn="ctr"/>
            <a:r>
              <a:rPr lang="en-US" altLang="zh-TW" dirty="0"/>
              <a:t>1.	</a:t>
            </a:r>
            <a:r>
              <a:rPr lang="zh-TW" altLang="en-US" dirty="0"/>
              <a:t>實習時間有涵蓋到過年，</a:t>
            </a:r>
            <a:br>
              <a:rPr lang="en-US" altLang="zh-TW" dirty="0"/>
            </a:br>
            <a:r>
              <a:rPr lang="zh-TW" altLang="en-US" dirty="0"/>
              <a:t>請問怎麼處理</a:t>
            </a:r>
            <a:r>
              <a:rPr lang="en-US" altLang="zh-TW" dirty="0"/>
              <a:t>?</a:t>
            </a:r>
            <a:endParaRPr lang="zh-TW" altLang="en-US" dirty="0"/>
          </a:p>
        </p:txBody>
      </p:sp>
      <p:sp>
        <p:nvSpPr>
          <p:cNvPr id="3" name="內容版面配置區 2">
            <a:extLst>
              <a:ext uri="{FF2B5EF4-FFF2-40B4-BE49-F238E27FC236}">
                <a16:creationId xmlns:a16="http://schemas.microsoft.com/office/drawing/2014/main" id="{2016FE44-3587-4481-886F-9F49B8D33CFE}"/>
              </a:ext>
            </a:extLst>
          </p:cNvPr>
          <p:cNvSpPr>
            <a:spLocks noGrp="1"/>
          </p:cNvSpPr>
          <p:nvPr>
            <p:ph idx="1"/>
          </p:nvPr>
        </p:nvSpPr>
        <p:spPr>
          <a:xfrm>
            <a:off x="1066800" y="4961965"/>
            <a:ext cx="10058400" cy="1034886"/>
          </a:xfrm>
        </p:spPr>
        <p:txBody>
          <a:bodyPr>
            <a:normAutofit/>
          </a:bodyPr>
          <a:lstStyle/>
          <a:p>
            <a:pPr marL="0" indent="0" algn="ctr">
              <a:buNone/>
            </a:pPr>
            <a:r>
              <a:rPr lang="en-US" altLang="zh-TW" sz="3200" dirty="0"/>
              <a:t>A: </a:t>
            </a:r>
            <a:r>
              <a:rPr lang="zh-TW" altLang="zh-TW" sz="3200" dirty="0"/>
              <a:t>配合廠商，依照廠商的公司規定</a:t>
            </a:r>
            <a:r>
              <a:rPr lang="zh-TW" altLang="en-US" sz="3200" dirty="0"/>
              <a:t>。</a:t>
            </a:r>
          </a:p>
        </p:txBody>
      </p:sp>
    </p:spTree>
    <p:extLst>
      <p:ext uri="{BB962C8B-B14F-4D97-AF65-F5344CB8AC3E}">
        <p14:creationId xmlns:p14="http://schemas.microsoft.com/office/powerpoint/2010/main" val="705184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木刻字型</Template>
  <TotalTime>523</TotalTime>
  <Words>1459</Words>
  <Application>Microsoft Office PowerPoint</Application>
  <PresentationFormat>寬螢幕</PresentationFormat>
  <Paragraphs>79</Paragraphs>
  <Slides>28</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28</vt:i4>
      </vt:variant>
    </vt:vector>
  </HeadingPairs>
  <TitlesOfParts>
    <vt:vector size="34" baseType="lpstr">
      <vt:lpstr>微軟正黑體</vt:lpstr>
      <vt:lpstr>標楷體</vt:lpstr>
      <vt:lpstr>Rockwell</vt:lpstr>
      <vt:lpstr>Rockwell Condensed</vt:lpstr>
      <vt:lpstr>Wingdings</vt:lpstr>
      <vt:lpstr>木刻字型</vt:lpstr>
      <vt:lpstr>114學年度校外實習行前說明會</vt:lpstr>
      <vt:lpstr>主席報告</vt:lpstr>
      <vt:lpstr>校外實習合約皆用學校官方版本並由系上統一與廠商簽署，學校官方版本合約內容規範皆經法務專家審定，所以同學不要私下和廠商另行簽約，私下簽署的合約學校不知道內容，易造成學生權益受損。  實習期間需注意安全，並與實習廠商要互相配合，如上下班時間，並遵守相關規定。   下列有幾點注意事項請同學配合：</vt:lpstr>
      <vt:lpstr>PowerPoint 簡報</vt:lpstr>
      <vt:lpstr>討論事項</vt:lpstr>
      <vt:lpstr>PowerPoint 簡報</vt:lpstr>
      <vt:lpstr>PowerPoint 簡報</vt:lpstr>
      <vt:lpstr>Q&amp;A</vt:lpstr>
      <vt:lpstr>1. 實習時間有涵蓋到過年， 請問怎麼處理?</vt:lpstr>
      <vt:lpstr>2. 實習時間超過畢業時間， 是要畢業後回來領取嗎?</vt:lpstr>
      <vt:lpstr>3. 週報表請問要傳到哪裡(繳交至哪裡)?</vt:lpstr>
      <vt:lpstr>4. 請假與放假也要寫週報表嗎?</vt:lpstr>
      <vt:lpstr>5. 請問實習手冊?</vt:lpstr>
      <vt:lpstr>6. 書面報告是甚麼時候繳交?</vt:lpstr>
      <vt:lpstr>7. 那如果實習結束時間是在 6/23以後，無法在6/23前繳交怎麼辦?</vt:lpstr>
      <vt:lpstr>8. 請問書面資料表格之格式?</vt:lpstr>
      <vt:lpstr>PowerPoint 簡報</vt:lpstr>
      <vt:lpstr>9. 先繳註冊費再領取退費嗎?</vt:lpstr>
      <vt:lpstr>10. 在實習期間發生意外，申請理賠的管道有?</vt:lpstr>
      <vt:lpstr>補充報告</vt:lpstr>
      <vt:lpstr>PowerPoint 簡報</vt:lpstr>
      <vt:lpstr>PowerPoint 簡報</vt:lpstr>
      <vt:lpstr>PowerPoint 簡報</vt:lpstr>
      <vt:lpstr>校外實習行前說明會 滿意度調查表</vt:lpstr>
      <vt:lpstr>時尚4A保險資料&amp;緊急通訊錄&amp;退費清冊</vt:lpstr>
      <vt:lpstr>轉轉盤時間~</vt:lpstr>
      <vt:lpstr>臨時動議</vt:lpstr>
      <vt:lpstr>散會 謝謝大家~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admin</dc:creator>
  <cp:lastModifiedBy>Admin</cp:lastModifiedBy>
  <cp:revision>40</cp:revision>
  <dcterms:created xsi:type="dcterms:W3CDTF">2024-12-23T06:49:59Z</dcterms:created>
  <dcterms:modified xsi:type="dcterms:W3CDTF">2025-12-17T01:35:43Z</dcterms:modified>
</cp:coreProperties>
</file>